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1" r:id="rId3"/>
  </p:sldMasterIdLst>
  <p:notesMasterIdLst>
    <p:notesMasterId r:id="rId5"/>
  </p:notesMasterIdLst>
  <p:sldIdLst>
    <p:sldId id="330" r:id="rId4"/>
    <p:sldId id="357" r:id="rId6"/>
    <p:sldId id="408" r:id="rId7"/>
    <p:sldId id="453" r:id="rId8"/>
    <p:sldId id="457" r:id="rId9"/>
    <p:sldId id="390" r:id="rId10"/>
    <p:sldId id="477" r:id="rId11"/>
    <p:sldId id="458" r:id="rId12"/>
    <p:sldId id="310" r:id="rId13"/>
    <p:sldId id="389" r:id="rId14"/>
    <p:sldId id="467" r:id="rId15"/>
    <p:sldId id="468" r:id="rId16"/>
    <p:sldId id="470" r:id="rId17"/>
    <p:sldId id="460" r:id="rId18"/>
    <p:sldId id="319" r:id="rId19"/>
    <p:sldId id="461" r:id="rId20"/>
    <p:sldId id="314" r:id="rId21"/>
    <p:sldId id="328" r:id="rId22"/>
  </p:sldIdLst>
  <p:sldSz cx="12192000" cy="6858000"/>
  <p:notesSz cx="6858000" cy="9144000"/>
  <p:embeddedFontLst>
    <p:embeddedFont>
      <p:font typeface="思源黑体 CN Bold" panose="02010600030101010101" pitchFamily="34" charset="-122"/>
      <p:regular r:id="rId26"/>
    </p:embeddedFont>
    <p:embeddedFont>
      <p:font typeface="微软雅黑" panose="020B0503020204020204" charset="-122"/>
      <p:regular r:id="rId27"/>
    </p:embeddedFont>
    <p:embeddedFont>
      <p:font typeface="Arial Black" panose="020B0A04020102020204" pitchFamily="34" charset="0"/>
      <p:bold r:id="rId28"/>
    </p:embeddedFont>
    <p:embeddedFont>
      <p:font typeface="Calibri" panose="020F0502020204030204"/>
      <p:regular r:id="rId29"/>
      <p:bold r:id="rId30"/>
      <p:italic r:id="rId31"/>
      <p:boldItalic r:id="rId32"/>
    </p:embeddedFont>
    <p:embeddedFont>
      <p:font typeface="等线 Light" panose="02010600030101010101" charset="-122"/>
      <p:regular r:id="rId33"/>
    </p:embeddedFont>
    <p:embeddedFont>
      <p:font typeface="等线" panose="02010600030101010101" charset="-122"/>
      <p:regular r:id="rId34"/>
    </p:embeddedFont>
  </p:embeddedFontLst>
  <p:custDataLst>
    <p:tags r:id="rId35"/>
  </p:custDataLst>
  <p:defaultText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2" userDrawn="1">
          <p15:clr>
            <a:srgbClr val="A4A3A4"/>
          </p15:clr>
        </p15:guide>
        <p15:guide id="2" pos="388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6092"/>
    <a:srgbClr val="6E97C8"/>
    <a:srgbClr val="EDCE7E"/>
    <a:srgbClr val="5175A0"/>
    <a:srgbClr val="E2847A"/>
    <a:srgbClr val="D34435"/>
    <a:srgbClr val="8A281E"/>
    <a:srgbClr val="AE3426"/>
    <a:srgbClr val="F2F2F2"/>
    <a:srgbClr val="CF7F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4" autoAdjust="0"/>
    <p:restoredTop sz="94660"/>
  </p:normalViewPr>
  <p:slideViewPr>
    <p:cSldViewPr showGuides="1">
      <p:cViewPr varScale="1">
        <p:scale>
          <a:sx n="106" d="100"/>
          <a:sy n="106" d="100"/>
        </p:scale>
        <p:origin x="88" y="272"/>
      </p:cViewPr>
      <p:guideLst>
        <p:guide orient="horz" pos="2122"/>
        <p:guide pos="3885"/>
      </p:guideLst>
    </p:cSldViewPr>
  </p:slideViewPr>
  <p:notesTextViewPr>
    <p:cViewPr>
      <p:scale>
        <a:sx n="100" d="100"/>
        <a:sy n="100" d="100"/>
      </p:scale>
      <p:origin x="0" y="0"/>
    </p:cViewPr>
  </p:notesTextViewPr>
  <p:notesViewPr>
    <p:cSldViewPr showGuides="1">
      <p:cViewPr varScale="1">
        <p:scale>
          <a:sx n="59" d="100"/>
          <a:sy n="59" d="100"/>
        </p:scale>
        <p:origin x="2371" y="72"/>
      </p:cViewPr>
      <p:guideLst>
        <p:guide orient="horz" pos="2829"/>
        <p:guide pos="2185"/>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5" Type="http://schemas.openxmlformats.org/officeDocument/2006/relationships/tags" Target="tags/tag110.xml"/><Relationship Id="rId34" Type="http://schemas.openxmlformats.org/officeDocument/2006/relationships/font" Target="fonts/font9.fntdata"/><Relationship Id="rId33" Type="http://schemas.openxmlformats.org/officeDocument/2006/relationships/font" Target="fonts/font8.fntdata"/><Relationship Id="rId32" Type="http://schemas.openxmlformats.org/officeDocument/2006/relationships/font" Target="fonts/font7.fntdata"/><Relationship Id="rId31" Type="http://schemas.openxmlformats.org/officeDocument/2006/relationships/font" Target="fonts/font6.fntdata"/><Relationship Id="rId30" Type="http://schemas.openxmlformats.org/officeDocument/2006/relationships/font" Target="fonts/font5.fntdata"/><Relationship Id="rId3" Type="http://schemas.openxmlformats.org/officeDocument/2006/relationships/slideMaster" Target="slideMasters/slideMaster2.xml"/><Relationship Id="rId29" Type="http://schemas.openxmlformats.org/officeDocument/2006/relationships/font" Target="fonts/font4.fntdata"/><Relationship Id="rId28" Type="http://schemas.openxmlformats.org/officeDocument/2006/relationships/font" Target="fonts/font3.fntdata"/><Relationship Id="rId27" Type="http://schemas.openxmlformats.org/officeDocument/2006/relationships/font" Target="fonts/font2.fntdata"/><Relationship Id="rId26" Type="http://schemas.openxmlformats.org/officeDocument/2006/relationships/font" Target="fonts/font1.fntdata"/><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08EA6512-736E-43B0-A960-BF8DA9040664}" type="doc">
      <dgm:prSet loTypeId="pyramid" loCatId="pyramid" qsTypeId="urn:microsoft.com/office/officeart/2005/8/quickstyle/simple1" qsCatId="simple" csTypeId="urn:microsoft.com/office/officeart/2005/8/colors/colorful3" csCatId="colorful" phldr="1"/>
      <dgm:spPr/>
    </dgm:pt>
    <dgm:pt modelId="{3CCF7F7F-5E78-4D58-9650-76E0AE3DF86B}" type="pres">
      <dgm:prSet presAssocID="{08EA6512-736E-43B0-A960-BF8DA9040664}" presName="compositeShape" presStyleCnt="0">
        <dgm:presLayoutVars>
          <dgm:dir/>
          <dgm:resizeHandles/>
        </dgm:presLayoutVars>
      </dgm:prSet>
      <dgm:spPr/>
    </dgm:pt>
  </dgm:ptLst>
  <dgm:cxnLst>
    <dgm:cxn modelId="{965102EF-BF72-4CAF-B63C-536BD69207DB}" type="presOf" srcId="{08EA6512-736E-43B0-A960-BF8DA9040664}" destId="{3CCF7F7F-5E78-4D58-9650-76E0AE3DF86B}" srcOrd="0"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5C91D54-4CA4-4423-BB8A-4220A8B05BDC}" type="doc">
      <dgm:prSet loTypeId="list" loCatId="list" qsTypeId="urn:microsoft.com/office/officeart/2005/8/quickstyle/simple1" qsCatId="simple" csTypeId="urn:microsoft.com/office/officeart/2005/8/colors/colorful3" csCatId="colorful" phldr="1"/>
      <dgm:spPr/>
    </dgm:pt>
    <dgm:pt modelId="{720C9C0B-3DDC-48DB-9471-8D4FF4097F7E}">
      <dgm:prSet phldrT="[文本]" phldr="0" custT="1"/>
      <dgm:spPr/>
      <dgm:t>
        <a:bodyPr vert="horz" wrap="square"/>
        <a:p>
          <a:pPr>
            <a:lnSpc>
              <a:spcPct val="100000"/>
            </a:lnSpc>
            <a:spcBef>
              <a:spcPct val="0"/>
            </a:spcBef>
            <a:spcAft>
              <a:spcPct val="35000"/>
            </a:spcAft>
          </a:pPr>
          <a:r>
            <a:rPr lang="zh-CN" altLang="en-US" sz="2800" b="1" dirty="0"/>
            <a:t>发表两篇</a:t>
          </a:r>
          <a:r>
            <a:rPr lang="zh-CN" altLang="en-US" sz="2800" b="1" dirty="0"/>
            <a:t>发明</a:t>
          </a:r>
          <a:r>
            <a:rPr lang="zh-CN" altLang="en-US" sz="2800" b="1" dirty="0"/>
            <a:t>专利</a:t>
          </a:r>
          <a:r>
            <a:rPr lang="zh-CN" altLang="en-US" sz="2800" b="1" dirty="0"/>
            <a:t/>
          </a:r>
          <a:endParaRPr lang="zh-CN" altLang="en-US" sz="2800" b="1" dirty="0"/>
        </a:p>
      </dgm:t>
    </dgm:pt>
    <dgm:pt modelId="{D029BF4C-3EAE-4007-88FB-3B33450A724B}" cxnId="{75C0343C-57B9-4CBC-976C-A3AD2692EAAD}" type="parTrans">
      <dgm:prSet/>
      <dgm:spPr/>
      <dgm:t>
        <a:bodyPr/>
        <a:lstStyle/>
        <a:p>
          <a:endParaRPr lang="zh-CN" altLang="en-US"/>
        </a:p>
      </dgm:t>
    </dgm:pt>
    <dgm:pt modelId="{E89D8B5C-9A9B-4B8C-8528-41BF730A4C5B}" cxnId="{75C0343C-57B9-4CBC-976C-A3AD2692EAAD}" type="sibTrans">
      <dgm:prSet/>
      <dgm:spPr/>
      <dgm:t>
        <a:bodyPr/>
        <a:lstStyle/>
        <a:p>
          <a:endParaRPr lang="zh-CN" altLang="en-US"/>
        </a:p>
      </dgm:t>
    </dgm:pt>
    <dgm:pt modelId="{6EC367EA-D6AB-4E8E-A268-240740FD9A55}">
      <dgm:prSet phldr="0" custT="1"/>
      <dgm:spPr/>
      <dgm:t>
        <a:bodyPr vert="horz" wrap="square"/>
        <a:p>
          <a:pPr>
            <a:lnSpc>
              <a:spcPct val="100000"/>
            </a:lnSpc>
            <a:spcBef>
              <a:spcPct val="0"/>
            </a:spcBef>
            <a:spcAft>
              <a:spcPct val="35000"/>
            </a:spcAft>
          </a:pPr>
          <a:r>
            <a:rPr lang="zh-CN" altLang="en-US" sz="2800" b="1" dirty="0">
              <a:latin typeface="思源宋体 CN Light" panose="02020300000000000000" pitchFamily="18" charset="-122"/>
              <a:ea typeface="思源宋体 CN Light" panose="02020300000000000000" pitchFamily="18" charset="-122"/>
              <a:sym typeface="+mn-ea"/>
            </a:rPr>
            <a:t>发表</a:t>
          </a:r>
          <a:r>
            <a:rPr lang="zh-CN" altLang="en-US" sz="2800" b="1" dirty="0">
              <a:latin typeface="思源宋体 CN Light" panose="02020300000000000000" pitchFamily="18" charset="-122"/>
              <a:ea typeface="思源宋体 CN Light" panose="02020300000000000000" pitchFamily="18" charset="-122"/>
              <a:sym typeface="+mn-ea"/>
            </a:rPr>
            <a:t>一篇</a:t>
          </a:r>
          <a:r>
            <a:rPr lang="zh-CN" altLang="en-US" sz="2800" b="1" dirty="0">
              <a:latin typeface="思源宋体 CN Light" panose="02020300000000000000" pitchFamily="18" charset="-122"/>
              <a:ea typeface="思源宋体 CN Light" panose="02020300000000000000" pitchFamily="18" charset="-122"/>
              <a:sym typeface="+mn-ea"/>
            </a:rPr>
            <a:t>期刊</a:t>
          </a:r>
          <a:r>
            <a:rPr lang="zh-CN" altLang="en-US" sz="2800" b="1" dirty="0">
              <a:latin typeface="思源宋体 CN Light" panose="02020300000000000000" pitchFamily="18" charset="-122"/>
              <a:ea typeface="思源宋体 CN Light" panose="02020300000000000000" pitchFamily="18" charset="-122"/>
              <a:sym typeface="+mn-ea"/>
            </a:rPr>
            <a:t>论文</a:t>
          </a:r>
          <a:r>
            <a:rPr lang="zh-CN" altLang="en-US" sz="2800" b="1" dirty="0">
              <a:latin typeface="思源宋体 CN Light" panose="02020300000000000000" pitchFamily="18" charset="-122"/>
              <a:ea typeface="思源宋体 CN Light" panose="02020300000000000000" pitchFamily="18" charset="-122"/>
              <a:sym typeface="+mn-ea"/>
            </a:rPr>
            <a:t/>
          </a:r>
          <a:endParaRPr lang="zh-CN" altLang="en-US" sz="2800" b="1" dirty="0">
            <a:latin typeface="思源宋体 CN Light" panose="02020300000000000000" pitchFamily="18" charset="-122"/>
            <a:ea typeface="思源宋体 CN Light" panose="02020300000000000000" pitchFamily="18" charset="-122"/>
            <a:sym typeface="+mn-ea"/>
          </a:endParaRPr>
        </a:p>
      </dgm:t>
    </dgm:pt>
    <dgm:pt modelId="{4525D485-E266-4A0E-8BE0-21F57D3783F4}" cxnId="{1ACE8DEE-0221-4916-929C-8D224A9387C0}" type="parTrans">
      <dgm:prSet/>
      <dgm:spPr/>
      <dgm:t>
        <a:bodyPr/>
        <a:lstStyle/>
        <a:p>
          <a:endParaRPr lang="zh-CN" altLang="en-US"/>
        </a:p>
      </dgm:t>
    </dgm:pt>
    <dgm:pt modelId="{4B9AFF6B-3CBB-4B25-9327-F5FB0C9155C3}" cxnId="{1ACE8DEE-0221-4916-929C-8D224A9387C0}" type="sibTrans">
      <dgm:prSet/>
      <dgm:spPr/>
      <dgm:t>
        <a:bodyPr/>
        <a:lstStyle/>
        <a:p>
          <a:endParaRPr lang="zh-CN" altLang="en-US"/>
        </a:p>
      </dgm:t>
    </dgm:pt>
    <dgm:pt modelId="{005CAE67-03C9-493A-9D4E-3618107E16E8}">
      <dgm:prSet phldr="0" custT="1"/>
      <dgm:spPr/>
      <dgm:t>
        <a:bodyPr vert="horz" wrap="square"/>
        <a:p>
          <a:pPr>
            <a:lnSpc>
              <a:spcPct val="100000"/>
            </a:lnSpc>
            <a:spcBef>
              <a:spcPct val="0"/>
            </a:spcBef>
            <a:spcAft>
              <a:spcPct val="35000"/>
            </a:spcAft>
          </a:pPr>
          <a:r>
            <a:rPr lang="zh-CN" altLang="en-US" sz="2800" dirty="0">
              <a:latin typeface="思源黑体 CN Light" panose="020B0300000000000000" pitchFamily="34" charset="-122"/>
              <a:ea typeface="思源黑体 CN Light" panose="020B0300000000000000" pitchFamily="34" charset="-122"/>
            </a:rPr>
            <a:t>设计一个视觉引导机械臂系统并达到预期效果</a:t>
          </a:r>
          <a:endParaRPr lang="zh-CN" altLang="en-US" sz="2800" dirty="0">
            <a:latin typeface="思源黑体 CN Light" panose="020B0300000000000000" pitchFamily="34" charset="-122"/>
            <a:ea typeface="思源黑体 CN Light" panose="020B0300000000000000" pitchFamily="34" charset="-122"/>
          </a:endParaRPr>
        </a:p>
      </dgm:t>
    </dgm:pt>
    <dgm:pt modelId="{28B24731-44E0-428F-8678-56C7B07799CC}" cxnId="{E60F0114-8190-40A3-82C6-B3E8A0159B6E}" type="parTrans">
      <dgm:prSet/>
      <dgm:spPr/>
      <dgm:t>
        <a:bodyPr/>
        <a:lstStyle/>
        <a:p>
          <a:endParaRPr lang="zh-CN" altLang="en-US"/>
        </a:p>
      </dgm:t>
    </dgm:pt>
    <dgm:pt modelId="{4649CF7E-5F51-4CCA-9469-118623819DC1}" cxnId="{E60F0114-8190-40A3-82C6-B3E8A0159B6E}" type="sibTrans">
      <dgm:prSet/>
      <dgm:spPr/>
      <dgm:t>
        <a:bodyPr/>
        <a:lstStyle/>
        <a:p>
          <a:endParaRPr lang="zh-CN" altLang="en-US"/>
        </a:p>
      </dgm:t>
    </dgm:pt>
    <dgm:pt modelId="{A5D35D94-914A-4F42-B6EF-100EE9688B51}" type="pres">
      <dgm:prSet presAssocID="{95C91D54-4CA4-4423-BB8A-4220A8B05BDC}" presName="Name0" presStyleCnt="0">
        <dgm:presLayoutVars>
          <dgm:dir/>
          <dgm:resizeHandles val="exact"/>
        </dgm:presLayoutVars>
      </dgm:prSet>
      <dgm:spPr/>
    </dgm:pt>
    <dgm:pt modelId="{80E509D4-744D-4588-A71F-47480ECD0CDE}" type="pres">
      <dgm:prSet presAssocID="{720C9C0B-3DDC-48DB-9471-8D4FF4097F7E}" presName="node" presStyleLbl="node1" presStyleIdx="0" presStyleCnt="3" custScaleX="99171" custLinFactNeighborY="831">
        <dgm:presLayoutVars>
          <dgm:bulletEnabled val="1"/>
        </dgm:presLayoutVars>
      </dgm:prSet>
      <dgm:spPr/>
    </dgm:pt>
    <dgm:pt modelId="{075D103D-2DE1-4A61-A237-15D7B53BE74B}" type="pres">
      <dgm:prSet presAssocID="{E89D8B5C-9A9B-4B8C-8528-41BF730A4C5B}" presName="sibTrans" presStyleCnt="0"/>
      <dgm:spPr/>
    </dgm:pt>
    <dgm:pt modelId="{457C6F8B-4BCA-4533-B3CA-8618017C4B16}" type="pres">
      <dgm:prSet presAssocID="{6EC367EA-D6AB-4E8E-A268-240740FD9A55}" presName="node" presStyleLbl="node1" presStyleIdx="1" presStyleCnt="3" custScaleX="99785" custLinFactNeighborX="5537">
        <dgm:presLayoutVars>
          <dgm:bulletEnabled val="1"/>
        </dgm:presLayoutVars>
      </dgm:prSet>
      <dgm:spPr/>
    </dgm:pt>
    <dgm:pt modelId="{EECF342B-30AE-4A14-AECB-F7972F1B2F12}" type="pres">
      <dgm:prSet presAssocID="{4B9AFF6B-3CBB-4B25-9327-F5FB0C9155C3}" presName="sibTrans" presStyleCnt="0"/>
      <dgm:spPr/>
    </dgm:pt>
    <dgm:pt modelId="{500F743C-6050-4905-9C5C-9AD35658D201}" type="pres">
      <dgm:prSet presAssocID="{005CAE67-03C9-493A-9D4E-3618107E16E8}" presName="node" presStyleLbl="node1" presStyleIdx="2" presStyleCnt="3">
        <dgm:presLayoutVars>
          <dgm:bulletEnabled val="1"/>
        </dgm:presLayoutVars>
      </dgm:prSet>
      <dgm:spPr/>
    </dgm:pt>
  </dgm:ptLst>
  <dgm:cxnLst>
    <dgm:cxn modelId="{75C0343C-57B9-4CBC-976C-A3AD2692EAAD}" srcId="{95C91D54-4CA4-4423-BB8A-4220A8B05BDC}" destId="{720C9C0B-3DDC-48DB-9471-8D4FF4097F7E}" srcOrd="0" destOrd="0" parTransId="{D029BF4C-3EAE-4007-88FB-3B33450A724B}" sibTransId="{E89D8B5C-9A9B-4B8C-8528-41BF730A4C5B}"/>
    <dgm:cxn modelId="{1ACE8DEE-0221-4916-929C-8D224A9387C0}" srcId="{95C91D54-4CA4-4423-BB8A-4220A8B05BDC}" destId="{6EC367EA-D6AB-4E8E-A268-240740FD9A55}" srcOrd="1" destOrd="0" parTransId="{4525D485-E266-4A0E-8BE0-21F57D3783F4}" sibTransId="{4B9AFF6B-3CBB-4B25-9327-F5FB0C9155C3}"/>
    <dgm:cxn modelId="{E60F0114-8190-40A3-82C6-B3E8A0159B6E}" srcId="{95C91D54-4CA4-4423-BB8A-4220A8B05BDC}" destId="{005CAE67-03C9-493A-9D4E-3618107E16E8}" srcOrd="2" destOrd="0" parTransId="{28B24731-44E0-428F-8678-56C7B07799CC}" sibTransId="{4649CF7E-5F51-4CCA-9469-118623819DC1}"/>
    <dgm:cxn modelId="{B5C88C94-91AB-4FF7-A972-7004E2A44C9D}" type="presOf" srcId="{95C91D54-4CA4-4423-BB8A-4220A8B05BDC}" destId="{A5D35D94-914A-4F42-B6EF-100EE9688B51}" srcOrd="0" destOrd="0" presId="urn:microsoft.com/office/officeart/2005/8/layout/hList6"/>
    <dgm:cxn modelId="{E0C38C65-D7FA-4510-8FA9-292074DBAE85}" type="presParOf" srcId="{A5D35D94-914A-4F42-B6EF-100EE9688B51}" destId="{80E509D4-744D-4588-A71F-47480ECD0CDE}" srcOrd="0" destOrd="0" presId="urn:microsoft.com/office/officeart/2005/8/layout/hList6"/>
    <dgm:cxn modelId="{246F1FB7-195B-48A1-AFE3-C3D2CF2AEE87}" type="presOf" srcId="{720C9C0B-3DDC-48DB-9471-8D4FF4097F7E}" destId="{80E509D4-744D-4588-A71F-47480ECD0CDE}" srcOrd="0" destOrd="0" presId="urn:microsoft.com/office/officeart/2005/8/layout/hList6"/>
    <dgm:cxn modelId="{0E5645E5-581F-47F5-B94B-09E3ADC0ED76}" type="presParOf" srcId="{A5D35D94-914A-4F42-B6EF-100EE9688B51}" destId="{075D103D-2DE1-4A61-A237-15D7B53BE74B}" srcOrd="1" destOrd="0" presId="urn:microsoft.com/office/officeart/2005/8/layout/hList6"/>
    <dgm:cxn modelId="{5BF4CC1F-2461-4642-AAF4-7530F44E6409}" type="presParOf" srcId="{A5D35D94-914A-4F42-B6EF-100EE9688B51}" destId="{457C6F8B-4BCA-4533-B3CA-8618017C4B16}" srcOrd="2" destOrd="0" presId="urn:microsoft.com/office/officeart/2005/8/layout/hList6"/>
    <dgm:cxn modelId="{CC040C81-A9F6-4E25-AF9E-B65DB33CD137}" type="presOf" srcId="{6EC367EA-D6AB-4E8E-A268-240740FD9A55}" destId="{457C6F8B-4BCA-4533-B3CA-8618017C4B16}" srcOrd="0" destOrd="0" presId="urn:microsoft.com/office/officeart/2005/8/layout/hList6"/>
    <dgm:cxn modelId="{9CCDA961-5E6D-4F3D-BBAB-39027AE6CB0F}" type="presParOf" srcId="{A5D35D94-914A-4F42-B6EF-100EE9688B51}" destId="{EECF342B-30AE-4A14-AECB-F7972F1B2F12}" srcOrd="3" destOrd="0" presId="urn:microsoft.com/office/officeart/2005/8/layout/hList6"/>
    <dgm:cxn modelId="{8656F70E-DADF-454F-956A-0F13F0F758B6}" type="presParOf" srcId="{A5D35D94-914A-4F42-B6EF-100EE9688B51}" destId="{500F743C-6050-4905-9C5C-9AD35658D201}" srcOrd="4" destOrd="0" presId="urn:microsoft.com/office/officeart/2005/8/layout/hList6"/>
    <dgm:cxn modelId="{D4E975EC-43BC-43E5-8799-6F94C380FF9B}" type="presOf" srcId="{005CAE67-03C9-493A-9D4E-3618107E16E8}" destId="{500F743C-6050-4905-9C5C-9AD35658D201}" srcOrd="0" destOrd="0" presId="urn:microsoft.com/office/officeart/2005/8/layout/hList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13248001" cy="5472000"/>
        <a:chOff x="0" y="0"/>
        <a:chExt cx="13248001" cy="5472000"/>
      </a:xfrm>
    </dsp:grpSpPr>
    <dsp:sp modelId="{69B54045-8897-4CA0-8046-D9A8F1444550}">
      <dsp:nvSpPr>
        <dsp:cNvPr id="3" name="等腰三角形 2"/>
        <dsp:cNvSpPr/>
      </dsp:nvSpPr>
      <dsp:spPr bwMode="white">
        <a:xfrm>
          <a:off x="3477601" y="0"/>
          <a:ext cx="5472000" cy="5472000"/>
        </a:xfrm>
        <a:prstGeom prst="triangle">
          <a:avLst/>
        </a:prstGeom>
      </dsp:spPr>
      <dsp:style>
        <a:lnRef idx="2">
          <a:schemeClr val="lt1"/>
        </a:lnRef>
        <a:fillRef idx="1">
          <a:schemeClr val="accent3"/>
        </a:fillRef>
        <a:effectRef idx="0">
          <a:scrgbClr r="0" g="0" b="0"/>
        </a:effectRef>
        <a:fontRef idx="minor">
          <a:schemeClr val="lt1"/>
        </a:fontRef>
      </dsp:style>
      <dsp:txXfrm>
        <a:off x="3477601" y="0"/>
        <a:ext cx="5472000" cy="5472000"/>
      </dsp:txXfrm>
    </dsp:sp>
    <dsp:sp modelId="{85D9D111-5867-4B48-B303-DCD91E3CD454}">
      <dsp:nvSpPr>
        <dsp:cNvPr id="4" name="圆角矩形 3"/>
        <dsp:cNvSpPr/>
      </dsp:nvSpPr>
      <dsp:spPr bwMode="white">
        <a:xfrm>
          <a:off x="6213600" y="547200"/>
          <a:ext cx="3556800" cy="972800"/>
        </a:xfrm>
        <a:prstGeom prst="roundRect">
          <a:avLst/>
        </a:prstGeom>
      </dsp:spPr>
      <dsp:style>
        <a:lnRef idx="2">
          <a:schemeClr val="accent3">
            <a:hueOff val="0"/>
            <a:satOff val="0"/>
            <a:lumOff val="0"/>
            <a:alpha val="100000"/>
          </a:schemeClr>
        </a:lnRef>
        <a:fillRef idx="1">
          <a:schemeClr val="lt1">
            <a:alpha val="90000"/>
          </a:schemeClr>
        </a:fillRef>
        <a:effectRef idx="0">
          <a:scrgbClr r="0" g="0" b="0"/>
        </a:effectRef>
        <a:fontRef idx="minor"/>
      </dsp:style>
      <dsp:txBody>
        <a:bodyPr vert="horz" wrap="square" lIns="60960" tIns="60960" rIns="60960" bIns="6096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gn="l" eaLnBrk="1" fontAlgn="auto" latinLnBrk="0" hangingPunct="1">
            <a:lnSpc>
              <a:spcPct val="100000"/>
            </a:lnSpc>
            <a:spcBef>
              <a:spcPct val="0"/>
            </a:spcBef>
            <a:spcAft>
              <a:spcPts val="600"/>
            </a:spcAft>
          </a:pPr>
          <a:r>
            <a:rPr lang="zh-CN" altLang="en-US" sz="1600" b="1">
              <a:solidFill>
                <a:schemeClr val="dk1"/>
              </a:solidFill>
              <a:latin typeface="Times New Roman" panose="02020603050405020304" pitchFamily="18" charset="0"/>
              <a:cs typeface="Times New Roman" panose="02020603050405020304" pitchFamily="18" charset="0"/>
              <a:sym typeface="+mn-ea"/>
            </a:rPr>
            <a:t>理论</a:t>
          </a:r>
          <a:r>
            <a:rPr lang="zh-CN" altLang="en-US" sz="1600" b="1">
              <a:solidFill>
                <a:schemeClr val="dk1"/>
              </a:solidFill>
              <a:latin typeface="Times New Roman" panose="02020603050405020304" pitchFamily="18" charset="0"/>
              <a:cs typeface="Times New Roman" panose="02020603050405020304" pitchFamily="18" charset="0"/>
              <a:sym typeface="+mn-ea"/>
            </a:rPr>
            <a:t>层面</a:t>
          </a:r>
          <a:endParaRPr lang="zh-CN" altLang="en-US" sz="1300" b="1">
            <a:solidFill>
              <a:schemeClr val="dk1"/>
            </a:solidFill>
            <a:latin typeface="Times New Roman" panose="02020603050405020304" pitchFamily="18" charset="0"/>
            <a:cs typeface="Times New Roman" panose="02020603050405020304" pitchFamily="18" charset="0"/>
          </a:endParaRPr>
        </a:p>
        <a:p>
          <a:pPr lvl="0" algn="l">
            <a:lnSpc>
              <a:spcPct val="100000"/>
            </a:lnSpc>
            <a:spcBef>
              <a:spcPct val="0"/>
            </a:spcBef>
            <a:spcAft>
              <a:spcPct val="35000"/>
            </a:spcAft>
          </a:pPr>
          <a:r>
            <a:rPr lang="en-US" altLang="zh-CN" sz="1300">
              <a:solidFill>
                <a:schemeClr val="dk1"/>
              </a:solidFill>
              <a:latin typeface="Times New Roman" panose="02020603050405020304" pitchFamily="18" charset="0"/>
              <a:cs typeface="Times New Roman" panose="02020603050405020304" pitchFamily="18" charset="0"/>
              <a:sym typeface="+mn-ea"/>
            </a:rPr>
            <a:t>1</a:t>
          </a:r>
          <a:r>
            <a:rPr lang="en-US" altLang="zh-CN" sz="1400">
              <a:solidFill>
                <a:schemeClr val="dk1"/>
              </a:solidFill>
              <a:latin typeface="Times New Roman" panose="02020603050405020304" pitchFamily="18" charset="0"/>
              <a:cs typeface="Times New Roman" panose="02020603050405020304" pitchFamily="18" charset="0"/>
              <a:sym typeface="+mn-ea"/>
            </a:rPr>
            <a:t>. </a:t>
          </a:r>
          <a:r>
            <a:rPr lang="zh-CN" altLang="en-US" sz="1400">
              <a:solidFill>
                <a:schemeClr val="dk1"/>
              </a:solidFill>
              <a:latin typeface="Times New Roman" panose="02020603050405020304" pitchFamily="18" charset="0"/>
              <a:cs typeface="Times New Roman" panose="02020603050405020304" pitchFamily="18" charset="0"/>
              <a:sym typeface="+mn-ea"/>
            </a:rPr>
            <a:t>阅</a:t>
          </a:r>
          <a:r>
            <a:rPr lang="zh-CN" altLang="en-US" sz="1400">
              <a:solidFill>
                <a:schemeClr val="dk1"/>
              </a:solidFill>
              <a:latin typeface="Times New Roman" panose="02020603050405020304" pitchFamily="18" charset="0"/>
              <a:cs typeface="Times New Roman" panose="02020603050405020304" pitchFamily="18" charset="0"/>
              <a:sym typeface="+mn-ea"/>
            </a:rPr>
            <a:t>读</a:t>
          </a:r>
          <a:r>
            <a:rPr lang="zh-CN" altLang="en-US" sz="1400">
              <a:solidFill>
                <a:schemeClr val="dk1"/>
              </a:solidFill>
              <a:latin typeface="Times New Roman" panose="02020603050405020304" pitchFamily="18" charset="0"/>
              <a:cs typeface="Times New Roman" panose="02020603050405020304" pitchFamily="18" charset="0"/>
              <a:sym typeface="+mn-ea"/>
            </a:rPr>
            <a:t>了</a:t>
          </a:r>
          <a:r>
            <a:rPr lang="zh-CN" altLang="en-US" sz="1400">
              <a:solidFill>
                <a:schemeClr val="dk1"/>
              </a:solidFill>
              <a:latin typeface="Times New Roman" panose="02020603050405020304" pitchFamily="18" charset="0"/>
              <a:cs typeface="Times New Roman" panose="02020603050405020304" pitchFamily="18" charset="0"/>
              <a:sym typeface="+mn-ea"/>
            </a:rPr>
            <a:t>相</a:t>
          </a:r>
          <a:r>
            <a:rPr lang="zh-CN" altLang="en-US" sz="1400">
              <a:solidFill>
                <a:schemeClr val="dk1"/>
              </a:solidFill>
              <a:latin typeface="Times New Roman" panose="02020603050405020304" pitchFamily="18" charset="0"/>
              <a:cs typeface="Times New Roman" panose="02020603050405020304" pitchFamily="18" charset="0"/>
              <a:sym typeface="+mn-ea"/>
            </a:rPr>
            <a:t>关</a:t>
          </a:r>
          <a:r>
            <a:rPr lang="zh-CN" altLang="en-US" sz="1400">
              <a:solidFill>
                <a:schemeClr val="dk1"/>
              </a:solidFill>
              <a:latin typeface="Times New Roman" panose="02020603050405020304" pitchFamily="18" charset="0"/>
              <a:cs typeface="Times New Roman" panose="02020603050405020304" pitchFamily="18" charset="0"/>
              <a:sym typeface="+mn-ea"/>
            </a:rPr>
            <a:t>文献，</a:t>
          </a:r>
          <a:r>
            <a:rPr lang="zh-CN" altLang="en-US" sz="1400">
              <a:solidFill>
                <a:schemeClr val="dk1"/>
              </a:solidFill>
              <a:latin typeface="Times New Roman" panose="02020603050405020304" pitchFamily="18" charset="0"/>
              <a:cs typeface="Times New Roman" panose="02020603050405020304" pitchFamily="18" charset="0"/>
              <a:sym typeface="+mn-ea"/>
            </a:rPr>
            <a:t>学习</a:t>
          </a:r>
          <a:r>
            <a:rPr lang="zh-CN" altLang="en-US" sz="1400">
              <a:solidFill>
                <a:schemeClr val="dk1"/>
              </a:solidFill>
              <a:latin typeface="Times New Roman" panose="02020603050405020304" pitchFamily="18" charset="0"/>
              <a:cs typeface="Times New Roman" panose="02020603050405020304" pitchFamily="18" charset="0"/>
              <a:sym typeface="+mn-ea"/>
            </a:rPr>
            <a:t>了</a:t>
          </a:r>
          <a:r>
            <a:rPr lang="zh-CN" altLang="en-US" sz="1400">
              <a:solidFill>
                <a:schemeClr val="dk1"/>
              </a:solidFill>
              <a:latin typeface="Times New Roman" panose="02020603050405020304" pitchFamily="18" charset="0"/>
              <a:cs typeface="Times New Roman" panose="02020603050405020304" pitchFamily="18" charset="0"/>
              <a:sym typeface="+mn-ea"/>
            </a:rPr>
            <a:t>相关</a:t>
          </a:r>
          <a:r>
            <a:rPr lang="zh-CN" altLang="en-US" sz="1400">
              <a:solidFill>
                <a:schemeClr val="dk1"/>
              </a:solidFill>
              <a:latin typeface="Times New Roman" panose="02020603050405020304" pitchFamily="18" charset="0"/>
              <a:cs typeface="Times New Roman" panose="02020603050405020304" pitchFamily="18" charset="0"/>
              <a:sym typeface="+mn-ea"/>
            </a:rPr>
            <a:t>算法</a:t>
          </a:r>
          <a:endParaRPr lang="zh-CN" altLang="en-US" sz="1400">
            <a:solidFill>
              <a:schemeClr val="dk1"/>
            </a:solidFill>
            <a:latin typeface="Times New Roman" panose="02020603050405020304" pitchFamily="18" charset="0"/>
            <a:cs typeface="Times New Roman" panose="02020603050405020304" pitchFamily="18" charset="0"/>
          </a:endParaRPr>
        </a:p>
        <a:p>
          <a:pPr lvl="0" algn="l">
            <a:lnSpc>
              <a:spcPct val="100000"/>
            </a:lnSpc>
            <a:spcBef>
              <a:spcPct val="0"/>
            </a:spcBef>
            <a:spcAft>
              <a:spcPct val="35000"/>
            </a:spcAft>
          </a:pPr>
          <a:r>
            <a:rPr lang="en-US" altLang="zh-CN" sz="1400">
              <a:solidFill>
                <a:schemeClr val="dk1"/>
              </a:solidFill>
              <a:latin typeface="Times New Roman" panose="02020603050405020304" pitchFamily="18" charset="0"/>
              <a:cs typeface="Times New Roman" panose="02020603050405020304" pitchFamily="18" charset="0"/>
              <a:sym typeface="+mn-ea"/>
            </a:rPr>
            <a:t>2. </a:t>
          </a:r>
          <a:r>
            <a:rPr lang="zh-CN" altLang="en-US" sz="1400">
              <a:solidFill>
                <a:schemeClr val="dk1"/>
              </a:solidFill>
              <a:latin typeface="Times New Roman" panose="02020603050405020304" pitchFamily="18" charset="0"/>
              <a:cs typeface="Times New Roman" panose="02020603050405020304" pitchFamily="18" charset="0"/>
              <a:sym typeface="+mn-ea"/>
            </a:rPr>
            <a:t>复现</a:t>
          </a:r>
          <a:r>
            <a:rPr lang="zh-CN" altLang="en-US" sz="1400">
              <a:solidFill>
                <a:schemeClr val="dk1"/>
              </a:solidFill>
              <a:latin typeface="Times New Roman" panose="02020603050405020304" pitchFamily="18" charset="0"/>
              <a:cs typeface="Times New Roman" panose="02020603050405020304" pitchFamily="18" charset="0"/>
              <a:sym typeface="+mn-ea"/>
            </a:rPr>
            <a:t>了</a:t>
          </a:r>
          <a:r>
            <a:rPr lang="zh-CN" altLang="en-US" sz="1400">
              <a:solidFill>
                <a:schemeClr val="dk1"/>
              </a:solidFill>
              <a:latin typeface="Times New Roman" panose="02020603050405020304" pitchFamily="18" charset="0"/>
              <a:cs typeface="Times New Roman" panose="02020603050405020304" pitchFamily="18" charset="0"/>
              <a:sym typeface="+mn-ea"/>
            </a:rPr>
            <a:t>部分</a:t>
          </a:r>
          <a:r>
            <a:rPr lang="zh-CN" altLang="en-US" sz="1400">
              <a:solidFill>
                <a:schemeClr val="dk1"/>
              </a:solidFill>
              <a:latin typeface="Times New Roman" panose="02020603050405020304" pitchFamily="18" charset="0"/>
              <a:cs typeface="Times New Roman" panose="02020603050405020304" pitchFamily="18" charset="0"/>
              <a:sym typeface="+mn-ea"/>
            </a:rPr>
            <a:t>近</a:t>
          </a:r>
          <a:r>
            <a:rPr lang="zh-CN" altLang="en-US" sz="1400">
              <a:solidFill>
                <a:schemeClr val="dk1"/>
              </a:solidFill>
              <a:latin typeface="Times New Roman" panose="02020603050405020304" pitchFamily="18" charset="0"/>
              <a:cs typeface="Times New Roman" panose="02020603050405020304" pitchFamily="18" charset="0"/>
              <a:sym typeface="+mn-ea"/>
            </a:rPr>
            <a:t>几</a:t>
          </a:r>
          <a:r>
            <a:rPr lang="zh-CN" altLang="en-US" sz="1400">
              <a:solidFill>
                <a:schemeClr val="dk1"/>
              </a:solidFill>
              <a:latin typeface="Times New Roman" panose="02020603050405020304" pitchFamily="18" charset="0"/>
              <a:cs typeface="Times New Roman" panose="02020603050405020304" pitchFamily="18" charset="0"/>
              <a:sym typeface="+mn-ea"/>
            </a:rPr>
            <a:t>年</a:t>
          </a:r>
          <a:r>
            <a:rPr lang="zh-CN" altLang="en-US" sz="1400">
              <a:solidFill>
                <a:schemeClr val="dk1"/>
              </a:solidFill>
              <a:latin typeface="Times New Roman" panose="02020603050405020304" pitchFamily="18" charset="0"/>
              <a:cs typeface="Times New Roman" panose="02020603050405020304" pitchFamily="18" charset="0"/>
              <a:sym typeface="+mn-ea"/>
            </a:rPr>
            <a:t>相关</a:t>
          </a:r>
          <a:r>
            <a:rPr lang="zh-CN" altLang="en-US" sz="1400">
              <a:solidFill>
                <a:schemeClr val="dk1"/>
              </a:solidFill>
              <a:latin typeface="Times New Roman" panose="02020603050405020304" pitchFamily="18" charset="0"/>
              <a:cs typeface="Times New Roman" panose="02020603050405020304" pitchFamily="18" charset="0"/>
              <a:sym typeface="+mn-ea"/>
            </a:rPr>
            <a:t>文献</a:t>
          </a:r>
          <a:r>
            <a:rPr lang="zh-CN" altLang="en-US" sz="1400">
              <a:solidFill>
                <a:schemeClr val="dk1"/>
              </a:solidFill>
              <a:latin typeface="Times New Roman" panose="02020603050405020304" pitchFamily="18" charset="0"/>
              <a:cs typeface="Times New Roman" panose="02020603050405020304" pitchFamily="18" charset="0"/>
              <a:sym typeface="+mn-ea"/>
            </a:rPr>
            <a:t>的</a:t>
          </a:r>
          <a:r>
            <a:rPr lang="zh-CN" altLang="en-US" sz="1400">
              <a:solidFill>
                <a:schemeClr val="dk1"/>
              </a:solidFill>
              <a:latin typeface="Times New Roman" panose="02020603050405020304" pitchFamily="18" charset="0"/>
              <a:cs typeface="Times New Roman" panose="02020603050405020304" pitchFamily="18" charset="0"/>
              <a:sym typeface="+mn-ea"/>
            </a:rPr>
            <a:t>方法</a:t>
          </a:r>
          <a:endParaRPr lang="zh-CN" altLang="en-US" sz="1400" dirty="0">
            <a:solidFill>
              <a:schemeClr val="dk1"/>
            </a:solidFill>
            <a:latin typeface="Times New Roman" panose="02020603050405020304" pitchFamily="18" charset="0"/>
            <a:cs typeface="Times New Roman" panose="02020603050405020304" pitchFamily="18" charset="0"/>
            <a:sym typeface="+mn-ea"/>
          </a:endParaRPr>
        </a:p>
      </dsp:txBody>
      <dsp:txXfrm>
        <a:off x="6213600" y="547200"/>
        <a:ext cx="3556800" cy="972800"/>
      </dsp:txXfrm>
    </dsp:sp>
    <dsp:sp modelId="{26E44588-540C-4910-BAE8-1D192E17B841}">
      <dsp:nvSpPr>
        <dsp:cNvPr id="5" name="圆角矩形 4"/>
        <dsp:cNvSpPr/>
      </dsp:nvSpPr>
      <dsp:spPr bwMode="white">
        <a:xfrm>
          <a:off x="6213600" y="1641600"/>
          <a:ext cx="3556800" cy="972800"/>
        </a:xfrm>
        <a:prstGeom prst="roundRect">
          <a:avLst/>
        </a:prstGeom>
      </dsp:spPr>
      <dsp:style>
        <a:lnRef idx="2">
          <a:schemeClr val="accent3">
            <a:hueOff val="3760000"/>
            <a:satOff val="-5620"/>
            <a:lumOff val="-914"/>
            <a:alpha val="100000"/>
          </a:schemeClr>
        </a:lnRef>
        <a:fillRef idx="1">
          <a:schemeClr val="lt1">
            <a:alpha val="90000"/>
          </a:schemeClr>
        </a:fillRef>
        <a:effectRef idx="0">
          <a:scrgbClr r="0" g="0" b="0"/>
        </a:effectRef>
        <a:fontRef idx="minor"/>
      </dsp:style>
      <dsp:txBody>
        <a:bodyPr vert="horz" wrap="square" lIns="60960" tIns="60960" rIns="60960" bIns="6096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l" eaLnBrk="1" fontAlgn="auto" latinLnBrk="0" hangingPunct="1">
            <a:lnSpc>
              <a:spcPct val="100000"/>
            </a:lnSpc>
            <a:spcBef>
              <a:spcPct val="0"/>
            </a:spcBef>
            <a:spcAft>
              <a:spcPts val="600"/>
            </a:spcAft>
          </a:pPr>
          <a:r>
            <a:rPr sz="1600" b="1">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实</a:t>
          </a:r>
          <a:r>
            <a:rPr lang="zh-CN" altLang="en-US" sz="1600" b="1"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验</a:t>
          </a:r>
          <a:r>
            <a:rPr sz="1600" b="1">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层</a:t>
          </a:r>
          <a:r>
            <a:rPr lang="zh-CN" altLang="en-US" sz="1600" b="1"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面</a:t>
          </a:r>
          <a:endParaRPr lang="zh-CN" altLang="en-US" sz="1300" b="1" dirty="0">
            <a:solidFill>
              <a:schemeClr val="dk1"/>
            </a:solidFill>
            <a:latin typeface="Times New Roman" panose="02020603050405020304" pitchFamily="18" charset="0"/>
            <a:ea typeface="宋体" panose="02010600030101010101" pitchFamily="2" charset="-122"/>
            <a:cs typeface="Times New Roman" panose="02020603050405020304" pitchFamily="18" charset="0"/>
          </a:endParaRPr>
        </a:p>
        <a:p>
          <a:pPr lvl="0" algn="l" eaLnBrk="1" fontAlgn="auto" latinLnBrk="0" hangingPunct="1">
            <a:lnSpc>
              <a:spcPct val="120000"/>
            </a:lnSpc>
            <a:spcBef>
              <a:spcPct val="0"/>
            </a:spcBef>
            <a:spcAft>
              <a:spcPts val="0"/>
            </a:spcAft>
          </a:pP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1</a:t>
          </a:r>
          <a:r>
            <a:rPr lang="en-US" altLang="zh-CN"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 </a:t>
          </a: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收</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集</a:t>
          </a: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了</a:t>
          </a: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实</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验</a:t>
          </a: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数</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据（</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公开</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数据、</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私有</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数据</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a:t>
          </a:r>
          <a:endPar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endParaRPr>
        </a:p>
        <a:p>
          <a:pPr lvl="0" algn="l" eaLnBrk="1" fontAlgn="auto" latinLnBrk="0" hangingPunct="1">
            <a:lnSpc>
              <a:spcPct val="120000"/>
            </a:lnSpc>
            <a:spcBef>
              <a:spcPct val="0"/>
            </a:spcBef>
            <a:spcAft>
              <a:spcPts val="0"/>
            </a:spcAft>
          </a:pP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2</a:t>
          </a:r>
          <a:r>
            <a:rPr lang="en-US" altLang="zh-CN"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 </a:t>
          </a: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总</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结</a:t>
          </a: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了</a:t>
          </a: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可</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行性</a:t>
          </a: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高</a:t>
          </a: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的</a:t>
          </a: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实</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验</a:t>
          </a:r>
          <a:r>
            <a:rPr sz="14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方</a:t>
          </a:r>
          <a:r>
            <a:rPr lang="zh-CN" altLang="en-US" sz="14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案</a:t>
          </a:r>
          <a:endParaRPr lang="zh-CN" altLang="en-US" sz="1400" dirty="0">
            <a:solidFill>
              <a:schemeClr val="dk1"/>
            </a:solidFill>
            <a:sym typeface="+mn-ea"/>
          </a:endParaRPr>
        </a:p>
        <a:p>
          <a:pPr marL="285750" lvl="1" indent="-285750">
            <a:lnSpc>
              <a:spcPct val="100000"/>
            </a:lnSpc>
            <a:spcBef>
              <a:spcPct val="0"/>
            </a:spcBef>
            <a:spcAft>
              <a:spcPct val="15000"/>
            </a:spcAft>
            <a:buChar char="•"/>
          </a:pPr>
          <a:endParaRPr altLang="en-US" sz="6500">
            <a:solidFill>
              <a:schemeClr val="dk1"/>
            </a:solidFill>
          </a:endParaRPr>
        </a:p>
      </dsp:txBody>
      <dsp:txXfrm>
        <a:off x="6213600" y="1641600"/>
        <a:ext cx="3556800" cy="972800"/>
      </dsp:txXfrm>
    </dsp:sp>
    <dsp:sp modelId="{FE5F70A4-221F-4084-8CDF-B98192D2AD98}">
      <dsp:nvSpPr>
        <dsp:cNvPr id="6" name="圆角矩形 5"/>
        <dsp:cNvSpPr/>
      </dsp:nvSpPr>
      <dsp:spPr bwMode="white">
        <a:xfrm>
          <a:off x="6213600" y="2736000"/>
          <a:ext cx="3556800" cy="972800"/>
        </a:xfrm>
        <a:prstGeom prst="roundRect">
          <a:avLst/>
        </a:prstGeom>
      </dsp:spPr>
      <dsp:style>
        <a:lnRef idx="2">
          <a:schemeClr val="accent3">
            <a:hueOff val="7520000"/>
            <a:satOff val="-11241"/>
            <a:lumOff val="-1829"/>
            <a:alpha val="100000"/>
          </a:schemeClr>
        </a:lnRef>
        <a:fillRef idx="1">
          <a:schemeClr val="lt1">
            <a:alpha val="90000"/>
          </a:schemeClr>
        </a:fillRef>
        <a:effectRef idx="0">
          <a:scrgbClr r="0" g="0" b="0"/>
        </a:effectRef>
        <a:fontRef idx="minor"/>
      </dsp:style>
      <dsp:txBody>
        <a:bodyPr vert="horz" wrap="square" lIns="60960" tIns="60960" rIns="60960" bIns="6096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l" eaLnBrk="1" fontAlgn="auto" latinLnBrk="0" hangingPunct="1">
            <a:lnSpc>
              <a:spcPct val="100000"/>
            </a:lnSpc>
            <a:spcBef>
              <a:spcPct val="0"/>
            </a:spcBef>
            <a:spcAft>
              <a:spcPts val="600"/>
            </a:spcAft>
          </a:pPr>
          <a:r>
            <a:rPr lang="zh-CN" altLang="en-US" sz="1600" b="1" dirty="0">
              <a:solidFill>
                <a:schemeClr val="dk1"/>
              </a:solidFill>
            </a:rPr>
            <a:t>实验</a:t>
          </a:r>
          <a:r>
            <a:rPr lang="zh-CN" altLang="en-US" sz="1600" b="1" dirty="0">
              <a:solidFill>
                <a:schemeClr val="dk1"/>
              </a:solidFill>
            </a:rPr>
            <a:t>条件</a:t>
          </a:r>
          <a:endParaRPr lang="zh-CN" altLang="en-US" sz="1600" b="1" dirty="0">
            <a:solidFill>
              <a:schemeClr val="dk1"/>
            </a:solidFill>
          </a:endParaRPr>
        </a:p>
        <a:p>
          <a:pPr lvl="0" algn="l" eaLnBrk="1" fontAlgn="auto" latinLnBrk="0" hangingPunct="1">
            <a:lnSpc>
              <a:spcPct val="100000"/>
            </a:lnSpc>
            <a:spcBef>
              <a:spcPct val="0"/>
            </a:spcBef>
            <a:spcAft>
              <a:spcPts val="600"/>
            </a:spcAft>
          </a:pPr>
          <a:r>
            <a:rPr lang="en-US" altLang="zh-CN" sz="1400" dirty="0">
              <a:solidFill>
                <a:schemeClr val="dk1"/>
              </a:solidFill>
            </a:rPr>
            <a:t>1. </a:t>
          </a:r>
          <a:r>
            <a:rPr lang="zh-CN" altLang="en-US" sz="1400" dirty="0">
              <a:solidFill>
                <a:schemeClr val="dk1"/>
              </a:solidFill>
            </a:rPr>
            <a:t>采集</a:t>
          </a:r>
          <a:r>
            <a:rPr lang="zh-CN" altLang="en-US" sz="1400" dirty="0">
              <a:solidFill>
                <a:schemeClr val="dk1"/>
              </a:solidFill>
            </a:rPr>
            <a:t>平台：海康</a:t>
          </a:r>
          <a:r>
            <a:rPr lang="zh-CN" altLang="en-US" sz="1400" dirty="0">
              <a:solidFill>
                <a:schemeClr val="dk1"/>
              </a:solidFill>
            </a:rPr>
            <a:t>的</a:t>
          </a:r>
          <a:r>
            <a:rPr lang="zh-CN" altLang="en-US" sz="1400" dirty="0">
              <a:solidFill>
                <a:schemeClr val="dk1"/>
              </a:solidFill>
            </a:rPr>
            <a:t>热成像</a:t>
          </a:r>
          <a:r>
            <a:rPr lang="zh-CN" altLang="en-US" sz="1400" dirty="0">
              <a:solidFill>
                <a:schemeClr val="dk1"/>
              </a:solidFill>
            </a:rPr>
            <a:t>双光谱</a:t>
          </a:r>
          <a:r>
            <a:rPr lang="zh-CN" altLang="en-US" sz="1400" dirty="0">
              <a:solidFill>
                <a:schemeClr val="dk1"/>
              </a:solidFill>
            </a:rPr>
            <a:t>摄像机</a:t>
          </a:r>
          <a:endParaRPr lang="zh-CN" altLang="en-US" sz="1400" dirty="0">
            <a:solidFill>
              <a:schemeClr val="dk1"/>
            </a:solidFill>
          </a:endParaRPr>
        </a:p>
        <a:p>
          <a:pPr lvl="0" algn="l" eaLnBrk="1" fontAlgn="auto" latinLnBrk="0" hangingPunct="1">
            <a:lnSpc>
              <a:spcPct val="100000"/>
            </a:lnSpc>
            <a:spcBef>
              <a:spcPct val="0"/>
            </a:spcBef>
            <a:spcAft>
              <a:spcPts val="600"/>
            </a:spcAft>
          </a:pPr>
          <a:r>
            <a:rPr lang="en-US" altLang="zh-CN" sz="1400" dirty="0">
              <a:solidFill>
                <a:schemeClr val="dk1"/>
              </a:solidFill>
            </a:rPr>
            <a:t>2. </a:t>
          </a:r>
          <a:r>
            <a:rPr lang="zh-CN" altLang="en-US" sz="1400" dirty="0">
              <a:solidFill>
                <a:schemeClr val="dk1"/>
              </a:solidFill>
            </a:rPr>
            <a:t>训练</a:t>
          </a:r>
          <a:r>
            <a:rPr lang="zh-CN" altLang="en-US" sz="1400" dirty="0">
              <a:solidFill>
                <a:schemeClr val="dk1"/>
              </a:solidFill>
            </a:rPr>
            <a:t>平台：</a:t>
          </a:r>
          <a:r>
            <a:rPr lang="en-US" altLang="zh-CN" sz="1400" dirty="0">
              <a:solidFill>
                <a:schemeClr val="dk1"/>
              </a:solidFill>
            </a:rPr>
            <a:t>4070</a:t>
          </a:r>
          <a:r>
            <a:rPr lang="en-US" altLang="zh-CN" sz="1400" dirty="0">
              <a:solidFill>
                <a:schemeClr val="dk1"/>
              </a:solidFill>
            </a:rPr>
            <a:t>Ti</a:t>
          </a:r>
          <a:endParaRPr lang="zh-CN" altLang="en-US" sz="1600" b="1" dirty="0">
            <a:solidFill>
              <a:schemeClr val="dk1"/>
            </a:solidFill>
          </a:endParaRPr>
        </a:p>
        <a:p>
          <a:pPr lvl="0" algn="l">
            <a:lnSpc>
              <a:spcPct val="100000"/>
            </a:lnSpc>
            <a:spcBef>
              <a:spcPct val="0"/>
            </a:spcBef>
            <a:spcAft>
              <a:spcPct val="35000"/>
            </a:spcAft>
          </a:pPr>
          <a:endParaRPr lang="zh-CN" altLang="en-US" sz="1600" b="1" dirty="0">
            <a:solidFill>
              <a:schemeClr val="dk1"/>
            </a:solidFill>
          </a:endParaRPr>
        </a:p>
        <a:p>
          <a:pPr marL="285750" lvl="1" indent="-285750">
            <a:lnSpc>
              <a:spcPct val="100000"/>
            </a:lnSpc>
            <a:spcBef>
              <a:spcPct val="0"/>
            </a:spcBef>
            <a:spcAft>
              <a:spcPct val="15000"/>
            </a:spcAft>
            <a:buChar char="•"/>
          </a:pPr>
          <a:endParaRPr altLang="en-US" sz="6500">
            <a:solidFill>
              <a:schemeClr val="dk1"/>
            </a:solidFill>
          </a:endParaRPr>
        </a:p>
      </dsp:txBody>
      <dsp:txXfrm>
        <a:off x="6213600" y="2736000"/>
        <a:ext cx="3556800" cy="972800"/>
      </dsp:txXfrm>
    </dsp:sp>
    <dsp:sp modelId="{473B270C-1DF1-4C3C-A069-E43FF09B1C3D}">
      <dsp:nvSpPr>
        <dsp:cNvPr id="7" name="圆角矩形 6"/>
        <dsp:cNvSpPr/>
      </dsp:nvSpPr>
      <dsp:spPr bwMode="white">
        <a:xfrm>
          <a:off x="6213600" y="3830400"/>
          <a:ext cx="3556800" cy="972800"/>
        </a:xfrm>
        <a:prstGeom prst="roundRect">
          <a:avLst/>
        </a:prstGeom>
      </dsp:spPr>
      <dsp:style>
        <a:lnRef idx="2">
          <a:schemeClr val="accent3">
            <a:hueOff val="11280000"/>
            <a:satOff val="-16862"/>
            <a:lumOff val="-2744"/>
            <a:alpha val="100000"/>
          </a:schemeClr>
        </a:lnRef>
        <a:fillRef idx="1">
          <a:schemeClr val="lt1">
            <a:alpha val="90000"/>
          </a:schemeClr>
        </a:fillRef>
        <a:effectRef idx="0">
          <a:scrgbClr r="0" g="0" b="0"/>
        </a:effectRef>
        <a:fontRef idx="minor"/>
      </dsp:style>
      <dsp:txBody>
        <a:bodyPr vert="horz" wrap="square" lIns="60960" tIns="60960" rIns="60960" bIns="6096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l" eaLnBrk="1" fontAlgn="auto" latinLnBrk="0" hangingPunct="1">
            <a:lnSpc>
              <a:spcPct val="100000"/>
            </a:lnSpc>
            <a:spcBef>
              <a:spcPct val="0"/>
            </a:spcBef>
            <a:spcAft>
              <a:spcPts val="600"/>
            </a:spcAft>
          </a:pPr>
          <a:r>
            <a:rPr lang="zh-CN" altLang="en-US" sz="1600" b="1">
              <a:solidFill>
                <a:schemeClr val="dk1"/>
              </a:solidFill>
            </a:rPr>
            <a:t>初期</a:t>
          </a:r>
          <a:r>
            <a:rPr lang="zh-CN" altLang="en-US" sz="1600" b="1">
              <a:solidFill>
                <a:schemeClr val="dk1"/>
              </a:solidFill>
            </a:rPr>
            <a:t>成果</a:t>
          </a:r>
          <a:endParaRPr lang="zh-CN" altLang="en-US" sz="1600" b="1">
            <a:solidFill>
              <a:schemeClr val="dk1"/>
            </a:solidFill>
          </a:endParaRPr>
        </a:p>
        <a:p>
          <a:pPr lvl="0" algn="l" eaLnBrk="1" fontAlgn="auto" latinLnBrk="0" hangingPunct="1">
            <a:lnSpc>
              <a:spcPct val="100000"/>
            </a:lnSpc>
            <a:spcBef>
              <a:spcPct val="0"/>
            </a:spcBef>
            <a:spcAft>
              <a:spcPts val="600"/>
            </a:spcAft>
          </a:pPr>
          <a:r>
            <a:rPr lang="en-US" altLang="zh-CN" sz="1400">
              <a:solidFill>
                <a:schemeClr val="dk1"/>
              </a:solidFill>
            </a:rPr>
            <a:t>1. </a:t>
          </a:r>
          <a:r>
            <a:rPr lang="zh-CN" altLang="en-US" sz="1400">
              <a:solidFill>
                <a:schemeClr val="dk1"/>
              </a:solidFill>
            </a:rPr>
            <a:t>部署</a:t>
          </a:r>
          <a:r>
            <a:rPr lang="zh-CN" altLang="en-US" sz="1400">
              <a:solidFill>
                <a:schemeClr val="dk1"/>
              </a:solidFill>
            </a:rPr>
            <a:t>到</a:t>
          </a:r>
          <a:r>
            <a:rPr lang="zh-CN" altLang="en-US" sz="1400">
              <a:solidFill>
                <a:schemeClr val="dk1"/>
              </a:solidFill>
            </a:rPr>
            <a:t>算能</a:t>
          </a:r>
          <a:r>
            <a:rPr lang="en-US" altLang="zh-CN" sz="1400">
              <a:solidFill>
                <a:schemeClr val="dk1"/>
              </a:solidFill>
            </a:rPr>
            <a:t>BM1684</a:t>
          </a:r>
          <a:r>
            <a:rPr lang="zh-CN" altLang="en-US" sz="1400">
              <a:solidFill>
                <a:schemeClr val="dk1"/>
              </a:solidFill>
            </a:rPr>
            <a:t>平台</a:t>
          </a:r>
          <a:r>
            <a:rPr lang="en-US" altLang="zh-CN" sz="1400">
              <a:solidFill>
                <a:schemeClr val="dk1"/>
              </a:solidFill>
            </a:rPr>
            <a:t>(16Top)</a:t>
          </a:r>
          <a:r>
            <a:rPr lang="zh-CN" altLang="en-US" sz="1400">
              <a:solidFill>
                <a:schemeClr val="dk1"/>
              </a:solidFill>
            </a:rPr>
            <a:t>推理</a:t>
          </a:r>
          <a:r>
            <a:rPr lang="zh-CN" altLang="en-US" sz="1400">
              <a:solidFill>
                <a:schemeClr val="dk1"/>
              </a:solidFill>
            </a:rPr>
            <a:t>验证</a:t>
          </a:r>
          <a:endParaRPr lang="zh-CN" altLang="en-US" sz="1400">
            <a:solidFill>
              <a:schemeClr val="dk1"/>
            </a:solidFill>
          </a:endParaRPr>
        </a:p>
        <a:p>
          <a:pPr lvl="0" algn="l" eaLnBrk="1" fontAlgn="auto" latinLnBrk="0" hangingPunct="1">
            <a:lnSpc>
              <a:spcPct val="100000"/>
            </a:lnSpc>
            <a:spcBef>
              <a:spcPct val="0"/>
            </a:spcBef>
            <a:spcAft>
              <a:spcPts val="600"/>
            </a:spcAft>
          </a:pPr>
          <a:r>
            <a:rPr lang="en-US" altLang="zh-CN" sz="1400">
              <a:solidFill>
                <a:schemeClr val="dk1"/>
              </a:solidFill>
            </a:rPr>
            <a:t>2. </a:t>
          </a:r>
          <a:r>
            <a:rPr lang="zh-CN" altLang="en-US" sz="1400">
              <a:solidFill>
                <a:schemeClr val="dk1"/>
              </a:solidFill>
            </a:rPr>
            <a:t>比赛</a:t>
          </a:r>
          <a:r>
            <a:rPr lang="zh-CN" altLang="en-US" sz="1400">
              <a:solidFill>
                <a:schemeClr val="dk1"/>
              </a:solidFill>
            </a:rPr>
            <a:t>获奖：</a:t>
          </a:r>
          <a:r>
            <a:rPr lang="zh-CN" altLang="en-US" sz="1400">
              <a:solidFill>
                <a:schemeClr val="dk1"/>
              </a:solidFill>
            </a:rPr>
            <a:t>研电赛</a:t>
          </a:r>
          <a:r>
            <a:rPr lang="zh-CN" altLang="en-US" sz="1400">
              <a:solidFill>
                <a:schemeClr val="dk1"/>
              </a:solidFill>
            </a:rPr>
            <a:t>省一</a:t>
          </a:r>
          <a:endParaRPr lang="zh-CN" altLang="en-US" sz="1600" b="1">
            <a:solidFill>
              <a:schemeClr val="dk1"/>
            </a:solidFill>
          </a:endParaRPr>
        </a:p>
        <a:p>
          <a:pPr marL="285750" lvl="1" indent="-285750">
            <a:lnSpc>
              <a:spcPct val="100000"/>
            </a:lnSpc>
            <a:spcBef>
              <a:spcPct val="0"/>
            </a:spcBef>
            <a:spcAft>
              <a:spcPct val="15000"/>
            </a:spcAft>
            <a:buChar char="•"/>
          </a:pPr>
          <a:endParaRPr altLang="en-US" sz="6500">
            <a:solidFill>
              <a:schemeClr val="dk1"/>
            </a:solidFill>
          </a:endParaRPr>
        </a:p>
      </dsp:txBody>
      <dsp:txXfrm>
        <a:off x="6213600" y="3830400"/>
        <a:ext cx="3556800" cy="972800"/>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11524615" cy="2440940"/>
        <a:chOff x="0" y="0"/>
        <a:chExt cx="11524615" cy="2440940"/>
      </a:xfrm>
    </dsp:grpSpPr>
    <dsp:sp modelId="{80E509D4-744D-4588-A71F-47480ECD0CDE}">
      <dsp:nvSpPr>
        <dsp:cNvPr id="3" name="流程图: 手动操作 2"/>
        <dsp:cNvSpPr/>
      </dsp:nvSpPr>
      <dsp:spPr bwMode="white">
        <a:xfrm rot="-5400000">
          <a:off x="599702" y="-599702"/>
          <a:ext cx="2440940" cy="3640343"/>
        </a:xfrm>
        <a:prstGeom prst="flowChartManualOperation">
          <a:avLst/>
        </a:prstGeom>
      </dsp:spPr>
      <dsp:style>
        <a:lnRef idx="2">
          <a:schemeClr val="lt1"/>
        </a:lnRef>
        <a:fillRef idx="1">
          <a:schemeClr val="accent3">
            <a:hueOff val="0"/>
            <a:satOff val="0"/>
            <a:lumOff val="0"/>
            <a:alpha val="100000"/>
          </a:schemeClr>
        </a:fillRef>
        <a:effectRef idx="0">
          <a:scrgbClr r="0" g="0" b="0"/>
        </a:effectRef>
        <a:fontRef idx="minor">
          <a:schemeClr val="lt1"/>
        </a:fontRef>
      </dsp:style>
      <dsp:txBody>
        <a:bodyPr rot="5400000" vert="horz" wrap="square" lIns="177800" tIns="0" rIns="355600" bIns="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800" b="1" dirty="0"/>
            <a:t>发表两篇</a:t>
          </a:r>
          <a:r>
            <a:rPr lang="zh-CN" altLang="en-US" sz="2800" b="1" dirty="0"/>
            <a:t>发明</a:t>
          </a:r>
          <a:r>
            <a:rPr lang="zh-CN" altLang="en-US" sz="2800" b="1" dirty="0"/>
            <a:t>专利</a:t>
          </a:r>
          <a:endParaRPr lang="zh-CN" altLang="en-US" sz="2800" b="1" dirty="0"/>
        </a:p>
      </dsp:txBody>
      <dsp:txXfrm rot="-5400000">
        <a:off x="599702" y="-599702"/>
        <a:ext cx="2440940" cy="3640343"/>
      </dsp:txXfrm>
    </dsp:sp>
    <dsp:sp modelId="{457C6F8B-4BCA-4533-B3CA-8618017C4B16}">
      <dsp:nvSpPr>
        <dsp:cNvPr id="4" name="流程图: 手动操作 3"/>
        <dsp:cNvSpPr/>
      </dsp:nvSpPr>
      <dsp:spPr bwMode="white">
        <a:xfrm rot="-5400000">
          <a:off x="4541866" y="-610971"/>
          <a:ext cx="2440940" cy="3662882"/>
        </a:xfrm>
        <a:prstGeom prst="flowChartManualOperation">
          <a:avLst/>
        </a:prstGeom>
      </dsp:spPr>
      <dsp:style>
        <a:lnRef idx="2">
          <a:schemeClr val="lt1"/>
        </a:lnRef>
        <a:fillRef idx="1">
          <a:schemeClr val="accent3">
            <a:hueOff val="5640000"/>
            <a:satOff val="-8430"/>
            <a:lumOff val="-1372"/>
            <a:alpha val="100000"/>
          </a:schemeClr>
        </a:fillRef>
        <a:effectRef idx="0">
          <a:scrgbClr r="0" g="0" b="0"/>
        </a:effectRef>
        <a:fontRef idx="minor">
          <a:schemeClr val="lt1"/>
        </a:fontRef>
      </dsp:style>
      <dsp:txBody>
        <a:bodyPr rot="5400000" vert="horz" wrap="square" lIns="177800" tIns="0" rIns="355600" bIns="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800" b="1" dirty="0">
              <a:latin typeface="思源宋体 CN Light" panose="02020300000000000000" pitchFamily="18" charset="-122"/>
              <a:ea typeface="思源宋体 CN Light" panose="02020300000000000000" pitchFamily="18" charset="-122"/>
              <a:sym typeface="+mn-ea"/>
            </a:rPr>
            <a:t>发表</a:t>
          </a:r>
          <a:r>
            <a:rPr lang="zh-CN" altLang="en-US" sz="2800" b="1" dirty="0">
              <a:latin typeface="思源宋体 CN Light" panose="02020300000000000000" pitchFamily="18" charset="-122"/>
              <a:ea typeface="思源宋体 CN Light" panose="02020300000000000000" pitchFamily="18" charset="-122"/>
              <a:sym typeface="+mn-ea"/>
            </a:rPr>
            <a:t>一篇</a:t>
          </a:r>
          <a:r>
            <a:rPr lang="zh-CN" altLang="en-US" sz="2800" b="1" dirty="0">
              <a:latin typeface="思源宋体 CN Light" panose="02020300000000000000" pitchFamily="18" charset="-122"/>
              <a:ea typeface="思源宋体 CN Light" panose="02020300000000000000" pitchFamily="18" charset="-122"/>
              <a:sym typeface="+mn-ea"/>
            </a:rPr>
            <a:t>期刊</a:t>
          </a:r>
          <a:r>
            <a:rPr lang="zh-CN" altLang="en-US" sz="2800" b="1" dirty="0">
              <a:latin typeface="思源宋体 CN Light" panose="02020300000000000000" pitchFamily="18" charset="-122"/>
              <a:ea typeface="思源宋体 CN Light" panose="02020300000000000000" pitchFamily="18" charset="-122"/>
              <a:sym typeface="+mn-ea"/>
            </a:rPr>
            <a:t>论文</a:t>
          </a:r>
          <a:endParaRPr lang="zh-CN" altLang="en-US" sz="2800" b="1" dirty="0">
            <a:latin typeface="思源宋体 CN Light" panose="02020300000000000000" pitchFamily="18" charset="-122"/>
            <a:ea typeface="思源宋体 CN Light" panose="02020300000000000000" pitchFamily="18" charset="-122"/>
            <a:sym typeface="+mn-ea"/>
          </a:endParaRPr>
        </a:p>
      </dsp:txBody>
      <dsp:txXfrm rot="-5400000">
        <a:off x="4541866" y="-610971"/>
        <a:ext cx="2440940" cy="3662882"/>
      </dsp:txXfrm>
    </dsp:sp>
    <dsp:sp modelId="{500F743C-6050-4905-9C5C-9AD35658D201}">
      <dsp:nvSpPr>
        <dsp:cNvPr id="5" name="流程图: 手动操作 4"/>
        <dsp:cNvSpPr/>
      </dsp:nvSpPr>
      <dsp:spPr bwMode="white">
        <a:xfrm rot="-5400000">
          <a:off x="8468758" y="-614917"/>
          <a:ext cx="2440940" cy="3670774"/>
        </a:xfrm>
        <a:prstGeom prst="flowChartManualOperation">
          <a:avLst/>
        </a:prstGeom>
      </dsp:spPr>
      <dsp:style>
        <a:lnRef idx="2">
          <a:schemeClr val="lt1"/>
        </a:lnRef>
        <a:fillRef idx="1">
          <a:schemeClr val="accent3">
            <a:hueOff val="11280000"/>
            <a:satOff val="-16862"/>
            <a:lumOff val="-2744"/>
            <a:alpha val="100000"/>
          </a:schemeClr>
        </a:fillRef>
        <a:effectRef idx="0">
          <a:scrgbClr r="0" g="0" b="0"/>
        </a:effectRef>
        <a:fontRef idx="minor">
          <a:schemeClr val="lt1"/>
        </a:fontRef>
      </dsp:style>
      <dsp:txBody>
        <a:bodyPr rot="5400000" vert="horz" wrap="square" lIns="177800" tIns="0" rIns="355600" bIns="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2800" dirty="0">
              <a:latin typeface="思源黑体 CN Light" panose="020B0300000000000000" pitchFamily="34" charset="-122"/>
              <a:ea typeface="思源黑体 CN Light" panose="020B0300000000000000" pitchFamily="34" charset="-122"/>
            </a:rPr>
            <a:t>设计一个视觉引导机械臂系统并达到预期效果</a:t>
          </a:r>
          <a:endParaRPr lang="zh-CN" altLang="en-US" sz="2800" dirty="0">
            <a:latin typeface="思源黑体 CN Light" panose="020B0300000000000000" pitchFamily="34" charset="-122"/>
            <a:ea typeface="思源黑体 CN Light" panose="020B0300000000000000" pitchFamily="34" charset="-122"/>
          </a:endParaRPr>
        </a:p>
      </dsp:txBody>
      <dsp:txXfrm rot="-5400000">
        <a:off x="8468758" y="-614917"/>
        <a:ext cx="2440940" cy="3670774"/>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varLst>
      <dgm:dir/>
      <dgm:resizeHandles/>
    </dgm:varLst>
    <dgm:alg type="composite"/>
    <dgm:shape xmlns:r="http://schemas.openxmlformats.org/officeDocument/2006/relationships" r:blip="">
      <dgm:adjLst/>
    </dgm:shape>
    <dgm:presOf/>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rSet qsTypeId="urn:microsoft.com/office/officeart/2005/8/quickstyle/simple5"/>
        </dgm:pt>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type="flowChartManualOperation" r:blip="" rot="-90">
              <dgm:adjLst/>
            </dgm:shape>
          </dgm:if>
          <dgm:else name="Name6">
            <dgm:shape xmlns:r="http://schemas.openxmlformats.org/officeDocument/2006/relationships" type="flowChartManualOperation" r:blip="" rot="90">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media/>
</file>

<file path=ppt/media/image1.jpeg>
</file>

<file path=ppt/media/image10.jpeg>
</file>

<file path=ppt/media/image11.png>
</file>

<file path=ppt/media/image12.png>
</file>

<file path=ppt/media/image13.jpeg>
</file>

<file path=ppt/media/image14.jpeg>
</file>

<file path=ppt/media/image2.png>
</file>

<file path=ppt/media/image3.jpeg>
</file>

<file path=ppt/media/image4.jpeg>
</file>

<file path=ppt/media/image5.pn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92CDB1E-9234-4DE3-B1B0-A3145D9229B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AA8746-F1BF-4756-BE87-F7DCC251CE0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1219200" rtl="0" eaLnBrk="1" latinLnBrk="0" hangingPunct="1">
      <a:defRPr sz="1600" kern="1200">
        <a:solidFill>
          <a:schemeClr val="tx1"/>
        </a:solidFill>
        <a:latin typeface="+mn-lt"/>
        <a:ea typeface="+mn-ea"/>
        <a:cs typeface="+mn-cs"/>
      </a:defRPr>
    </a:lvl1pPr>
    <a:lvl2pPr marL="609600" algn="l" defTabSz="1219200" rtl="0" eaLnBrk="1" latinLnBrk="0" hangingPunct="1">
      <a:defRPr sz="1600" kern="1200">
        <a:solidFill>
          <a:schemeClr val="tx1"/>
        </a:solidFill>
        <a:latin typeface="+mn-lt"/>
        <a:ea typeface="+mn-ea"/>
        <a:cs typeface="+mn-cs"/>
      </a:defRPr>
    </a:lvl2pPr>
    <a:lvl3pPr marL="1219200" algn="l" defTabSz="1219200" rtl="0" eaLnBrk="1" latinLnBrk="0" hangingPunct="1">
      <a:defRPr sz="1600" kern="1200">
        <a:solidFill>
          <a:schemeClr val="tx1"/>
        </a:solidFill>
        <a:latin typeface="+mn-lt"/>
        <a:ea typeface="+mn-ea"/>
        <a:cs typeface="+mn-cs"/>
      </a:defRPr>
    </a:lvl3pPr>
    <a:lvl4pPr marL="1828800" algn="l" defTabSz="1219200" rtl="0" eaLnBrk="1" latinLnBrk="0" hangingPunct="1">
      <a:defRPr sz="1600" kern="1200">
        <a:solidFill>
          <a:schemeClr val="tx1"/>
        </a:solidFill>
        <a:latin typeface="+mn-lt"/>
        <a:ea typeface="+mn-ea"/>
        <a:cs typeface="+mn-cs"/>
      </a:defRPr>
    </a:lvl4pPr>
    <a:lvl5pPr marL="2438400" algn="l" defTabSz="1219200" rtl="0" eaLnBrk="1" latinLnBrk="0" hangingPunct="1">
      <a:defRPr sz="1600" kern="1200">
        <a:solidFill>
          <a:schemeClr val="tx1"/>
        </a:solidFill>
        <a:latin typeface="+mn-lt"/>
        <a:ea typeface="+mn-ea"/>
        <a:cs typeface="+mn-cs"/>
      </a:defRPr>
    </a:lvl5pPr>
    <a:lvl6pPr marL="3048000" algn="l" defTabSz="1219200" rtl="0" eaLnBrk="1" latinLnBrk="0" hangingPunct="1">
      <a:defRPr sz="1600" kern="1200">
        <a:solidFill>
          <a:schemeClr val="tx1"/>
        </a:solidFill>
        <a:latin typeface="+mn-lt"/>
        <a:ea typeface="+mn-ea"/>
        <a:cs typeface="+mn-cs"/>
      </a:defRPr>
    </a:lvl6pPr>
    <a:lvl7pPr marL="3657600" algn="l" defTabSz="1219200" rtl="0" eaLnBrk="1" latinLnBrk="0" hangingPunct="1">
      <a:defRPr sz="1600" kern="1200">
        <a:solidFill>
          <a:schemeClr val="tx1"/>
        </a:solidFill>
        <a:latin typeface="+mn-lt"/>
        <a:ea typeface="+mn-ea"/>
        <a:cs typeface="+mn-cs"/>
      </a:defRPr>
    </a:lvl7pPr>
    <a:lvl8pPr marL="4267200" algn="l" defTabSz="1219200" rtl="0" eaLnBrk="1" latinLnBrk="0" hangingPunct="1">
      <a:defRPr sz="1600" kern="1200">
        <a:solidFill>
          <a:schemeClr val="tx1"/>
        </a:solidFill>
        <a:latin typeface="+mn-lt"/>
        <a:ea typeface="+mn-ea"/>
        <a:cs typeface="+mn-cs"/>
      </a:defRPr>
    </a:lvl8pPr>
    <a:lvl9pPr marL="4876800" algn="l" defTabSz="121920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顺便提一下多项式插值法</a:t>
            </a:r>
            <a:r>
              <a:rPr lang="en-US" altLang="zh-CN"/>
              <a:t>    </a:t>
            </a:r>
            <a:r>
              <a:rPr lang="zh-CN" altLang="en-US"/>
              <a:t>约束条件</a:t>
            </a:r>
            <a:r>
              <a:rPr lang="en-US" altLang="zh-CN"/>
              <a:t>   </a:t>
            </a:r>
            <a:r>
              <a:rPr lang="zh-CN" altLang="en-US"/>
              <a:t>速度约束</a:t>
            </a:r>
            <a:r>
              <a:rPr lang="en-US" altLang="zh-CN"/>
              <a:t>  </a:t>
            </a:r>
            <a:r>
              <a:rPr lang="zh-CN" altLang="en-US"/>
              <a:t>位置约束</a:t>
            </a:r>
            <a:endParaRPr lang="zh-CN" altLang="en-US"/>
          </a:p>
          <a:p>
            <a:r>
              <a:rPr lang="zh-CN" altLang="en-US"/>
              <a:t>得到起始点和结束点之后想要得到一个更加圆滑的曲线路径，所以通过多项式的方法来确定一条函数</a:t>
            </a:r>
            <a:endParaRPr lang="zh-CN" altLang="en-US"/>
          </a:p>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工业场景复杂，市场变化快，乳牙盒迅速适应各种场景</a:t>
            </a:r>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第三点补充</a:t>
            </a:r>
            <a:r>
              <a:rPr lang="en-US" altLang="zh-CN"/>
              <a:t>  </a:t>
            </a:r>
            <a:r>
              <a:rPr lang="zh-CN" altLang="en-US"/>
              <a:t>如果要多机械臂协调使用来做同一项任务，很难做到目标数据、坐标信息的协调与共享，使得速度</a:t>
            </a:r>
            <a:r>
              <a:rPr lang="zh-CN" altLang="en-US"/>
              <a:t>精度降低</a:t>
            </a:r>
            <a:endParaRPr lang="zh-CN" altLang="en-US"/>
          </a:p>
          <a:p>
            <a:r>
              <a:rPr lang="zh-CN" altLang="en-US"/>
              <a:t>这里需要提一下姿态检测的</a:t>
            </a:r>
            <a:r>
              <a:rPr lang="zh-CN" altLang="en-US"/>
              <a:t>研究点</a:t>
            </a:r>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AA8746-F1BF-4756-BE87-F7DCC251CE0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9"/>
            <a:ext cx="103632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8000" indent="0" algn="ctr">
              <a:buNone/>
              <a:defRPr>
                <a:solidFill>
                  <a:schemeClr val="tx1">
                    <a:tint val="75000"/>
                  </a:schemeClr>
                </a:solidFill>
              </a:defRPr>
            </a:lvl6pPr>
            <a:lvl7pPr marL="3657600" indent="0" algn="ctr">
              <a:buNone/>
              <a:defRPr>
                <a:solidFill>
                  <a:schemeClr val="tx1">
                    <a:tint val="75000"/>
                  </a:schemeClr>
                </a:solidFill>
              </a:defRPr>
            </a:lvl7pPr>
            <a:lvl8pPr marL="4267200" indent="0" algn="ctr">
              <a:buNone/>
              <a:defRPr>
                <a:solidFill>
                  <a:schemeClr val="tx1">
                    <a:tint val="75000"/>
                  </a:schemeClr>
                </a:solidFill>
              </a:defRPr>
            </a:lvl8pPr>
            <a:lvl9pPr marL="48768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0"/>
            <a:ext cx="2743200" cy="5851525"/>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40"/>
            <a:ext cx="8026400" cy="5851525"/>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0F381ED-3EF7-4C93-8B48-FF9B42FEEA9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EBBD65-78BC-4DA0-8C8E-88E96998E5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0F381ED-3EF7-4C93-8B48-FF9B42FEEA9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EBBD65-78BC-4DA0-8C8E-88E96998E5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B0F381ED-3EF7-4C93-8B48-FF9B42FEEA9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EBBD65-78BC-4DA0-8C8E-88E96998E5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B0F381ED-3EF7-4C93-8B48-FF9B42FEEA9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DEBBD65-78BC-4DA0-8C8E-88E96998E5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B0F381ED-3EF7-4C93-8B48-FF9B42FEEA9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DEBBD65-78BC-4DA0-8C8E-88E96998E5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0F381ED-3EF7-4C93-8B48-FF9B42FEEA9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DEBBD65-78BC-4DA0-8C8E-88E96998E5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0F381ED-3EF7-4C93-8B48-FF9B42FEEA9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DEBBD65-78BC-4DA0-8C8E-88E96998E5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0F381ED-3EF7-4C93-8B48-FF9B42FEEA9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DEBBD65-78BC-4DA0-8C8E-88E96998E5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0F381ED-3EF7-4C93-8B48-FF9B42FEEA9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DEBBD65-78BC-4DA0-8C8E-88E96998E5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0F381ED-3EF7-4C93-8B48-FF9B42FEEA9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EBBD65-78BC-4DA0-8C8E-88E96998E5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0F381ED-3EF7-4C93-8B48-FF9B42FEEA9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EBBD65-78BC-4DA0-8C8E-88E96998E5C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5335"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665">
                <a:solidFill>
                  <a:schemeClr val="tx1">
                    <a:tint val="75000"/>
                  </a:schemeClr>
                </a:solidFill>
              </a:defRPr>
            </a:lvl1pPr>
            <a:lvl2pPr marL="609600" indent="0">
              <a:buNone/>
              <a:defRPr sz="2400">
                <a:solidFill>
                  <a:schemeClr val="tx1">
                    <a:tint val="75000"/>
                  </a:schemeClr>
                </a:solidFill>
              </a:defRPr>
            </a:lvl2pPr>
            <a:lvl3pPr marL="1219200" indent="0">
              <a:buNone/>
              <a:defRPr sz="2135">
                <a:solidFill>
                  <a:schemeClr val="tx1">
                    <a:tint val="75000"/>
                  </a:schemeClr>
                </a:solidFill>
              </a:defRPr>
            </a:lvl3pPr>
            <a:lvl4pPr marL="1828800" indent="0">
              <a:buNone/>
              <a:defRPr sz="1865">
                <a:solidFill>
                  <a:schemeClr val="tx1">
                    <a:tint val="75000"/>
                  </a:schemeClr>
                </a:solidFill>
              </a:defRPr>
            </a:lvl4pPr>
            <a:lvl5pPr marL="2438400" indent="0">
              <a:buNone/>
              <a:defRPr sz="1865">
                <a:solidFill>
                  <a:schemeClr val="tx1">
                    <a:tint val="75000"/>
                  </a:schemeClr>
                </a:solidFill>
              </a:defRPr>
            </a:lvl5pPr>
            <a:lvl6pPr marL="3048000" indent="0">
              <a:buNone/>
              <a:defRPr sz="1865">
                <a:solidFill>
                  <a:schemeClr val="tx1">
                    <a:tint val="75000"/>
                  </a:schemeClr>
                </a:solidFill>
              </a:defRPr>
            </a:lvl6pPr>
            <a:lvl7pPr marL="3657600" indent="0">
              <a:buNone/>
              <a:defRPr sz="1865">
                <a:solidFill>
                  <a:schemeClr val="tx1">
                    <a:tint val="75000"/>
                  </a:schemeClr>
                </a:solidFill>
              </a:defRPr>
            </a:lvl7pPr>
            <a:lvl8pPr marL="4267200" indent="0">
              <a:buNone/>
              <a:defRPr sz="1865">
                <a:solidFill>
                  <a:schemeClr val="tx1">
                    <a:tint val="75000"/>
                  </a:schemeClr>
                </a:solidFill>
              </a:defRPr>
            </a:lvl8pPr>
            <a:lvl9pPr marL="4876800" indent="0">
              <a:buNone/>
              <a:defRPr sz="1865">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3735"/>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3735"/>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09600" y="1535113"/>
            <a:ext cx="5386917" cy="639763"/>
          </a:xfrm>
        </p:spPr>
        <p:txBody>
          <a:bodyPr anchor="b"/>
          <a:lstStyle>
            <a:lvl1pPr marL="0" indent="0">
              <a:buNone/>
              <a:defRPr sz="3200" b="1"/>
            </a:lvl1pPr>
            <a:lvl2pPr marL="609600" indent="0">
              <a:buNone/>
              <a:defRPr sz="2665" b="1"/>
            </a:lvl2pPr>
            <a:lvl3pPr marL="1219200" indent="0">
              <a:buNone/>
              <a:defRPr sz="2400" b="1"/>
            </a:lvl3pPr>
            <a:lvl4pPr marL="1828800" indent="0">
              <a:buNone/>
              <a:defRPr sz="2135" b="1"/>
            </a:lvl4pPr>
            <a:lvl5pPr marL="2438400" indent="0">
              <a:buNone/>
              <a:defRPr sz="2135" b="1"/>
            </a:lvl5pPr>
            <a:lvl6pPr marL="3048000" indent="0">
              <a:buNone/>
              <a:defRPr sz="2135" b="1"/>
            </a:lvl6pPr>
            <a:lvl7pPr marL="3657600" indent="0">
              <a:buNone/>
              <a:defRPr sz="2135" b="1"/>
            </a:lvl7pPr>
            <a:lvl8pPr marL="4267200" indent="0">
              <a:buNone/>
              <a:defRPr sz="2135" b="1"/>
            </a:lvl8pPr>
            <a:lvl9pPr marL="4876800" indent="0">
              <a:buNone/>
              <a:defRPr sz="2135"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09600" y="2174875"/>
            <a:ext cx="5386917"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93373" y="1535113"/>
            <a:ext cx="5389033" cy="639763"/>
          </a:xfrm>
        </p:spPr>
        <p:txBody>
          <a:bodyPr anchor="b"/>
          <a:lstStyle>
            <a:lvl1pPr marL="0" indent="0">
              <a:buNone/>
              <a:defRPr sz="3200" b="1"/>
            </a:lvl1pPr>
            <a:lvl2pPr marL="609600" indent="0">
              <a:buNone/>
              <a:defRPr sz="2665" b="1"/>
            </a:lvl2pPr>
            <a:lvl3pPr marL="1219200" indent="0">
              <a:buNone/>
              <a:defRPr sz="2400" b="1"/>
            </a:lvl3pPr>
            <a:lvl4pPr marL="1828800" indent="0">
              <a:buNone/>
              <a:defRPr sz="2135" b="1"/>
            </a:lvl4pPr>
            <a:lvl5pPr marL="2438400" indent="0">
              <a:buNone/>
              <a:defRPr sz="2135" b="1"/>
            </a:lvl5pPr>
            <a:lvl6pPr marL="3048000" indent="0">
              <a:buNone/>
              <a:defRPr sz="2135" b="1"/>
            </a:lvl6pPr>
            <a:lvl7pPr marL="3657600" indent="0">
              <a:buNone/>
              <a:defRPr sz="2135" b="1"/>
            </a:lvl7pPr>
            <a:lvl8pPr marL="4267200" indent="0">
              <a:buNone/>
              <a:defRPr sz="2135" b="1"/>
            </a:lvl8pPr>
            <a:lvl9pPr marL="4876800" indent="0">
              <a:buNone/>
              <a:defRPr sz="2135"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93373" y="2174875"/>
            <a:ext cx="5389033"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3049"/>
            <a:ext cx="4011084" cy="1162051"/>
          </a:xfrm>
        </p:spPr>
        <p:txBody>
          <a:bodyPr anchor="b"/>
          <a:lstStyle>
            <a:lvl1pPr algn="l">
              <a:defRPr sz="2665" b="1"/>
            </a:lvl1pPr>
          </a:lstStyle>
          <a:p>
            <a:r>
              <a:rPr lang="zh-CN" altLang="en-US"/>
              <a:t>单击此处编辑母版标题样式</a:t>
            </a:r>
            <a:endParaRPr lang="zh-CN" altLang="en-US"/>
          </a:p>
        </p:txBody>
      </p:sp>
      <p:sp>
        <p:nvSpPr>
          <p:cNvPr id="3" name="内容占位符 2"/>
          <p:cNvSpPr>
            <a:spLocks noGrp="1"/>
          </p:cNvSpPr>
          <p:nvPr>
            <p:ph idx="1"/>
          </p:nvPr>
        </p:nvSpPr>
        <p:spPr>
          <a:xfrm>
            <a:off x="4766733" y="273054"/>
            <a:ext cx="6815667" cy="5853113"/>
          </a:xfrm>
        </p:spPr>
        <p:txBody>
          <a:bodyPr/>
          <a:lstStyle>
            <a:lvl1pPr>
              <a:defRPr sz="4265"/>
            </a:lvl1pPr>
            <a:lvl2pPr>
              <a:defRPr sz="3735"/>
            </a:lvl2pPr>
            <a:lvl3pPr>
              <a:defRPr sz="3200"/>
            </a:lvl3pPr>
            <a:lvl4pPr>
              <a:defRPr sz="2665"/>
            </a:lvl4pPr>
            <a:lvl5pPr>
              <a:defRPr sz="2665"/>
            </a:lvl5pPr>
            <a:lvl6pPr>
              <a:defRPr sz="2665"/>
            </a:lvl6pPr>
            <a:lvl7pPr>
              <a:defRPr sz="2665"/>
            </a:lvl7pPr>
            <a:lvl8pPr>
              <a:defRPr sz="2665"/>
            </a:lvl8pPr>
            <a:lvl9pPr>
              <a:defRPr sz="2665"/>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09603" y="1435104"/>
            <a:ext cx="4011084" cy="4691063"/>
          </a:xfrm>
        </p:spPr>
        <p:txBody>
          <a:bodyPr/>
          <a:lstStyle>
            <a:lvl1pPr marL="0" indent="0">
              <a:buNone/>
              <a:defRPr sz="1865"/>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1"/>
            <a:ext cx="7315200" cy="566739"/>
          </a:xfrm>
        </p:spPr>
        <p:txBody>
          <a:bodyPr anchor="b"/>
          <a:lstStyle>
            <a:lvl1pPr algn="l">
              <a:defRPr sz="2665"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4265"/>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endParaRPr lang="zh-CN" altLang="en-US"/>
          </a:p>
        </p:txBody>
      </p:sp>
      <p:sp>
        <p:nvSpPr>
          <p:cNvPr id="4" name="文本占位符 3"/>
          <p:cNvSpPr>
            <a:spLocks noGrp="1"/>
          </p:cNvSpPr>
          <p:nvPr>
            <p:ph type="body" sz="half" idx="2"/>
          </p:nvPr>
        </p:nvSpPr>
        <p:spPr>
          <a:xfrm>
            <a:off x="2389717" y="5367341"/>
            <a:ext cx="7315200" cy="804863"/>
          </a:xfrm>
        </p:spPr>
        <p:txBody>
          <a:bodyPr/>
          <a:lstStyle>
            <a:lvl1pPr marL="0" indent="0">
              <a:buNone/>
              <a:defRPr sz="1865"/>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2" Type="http://schemas.openxmlformats.org/officeDocument/2006/relationships/theme" Target="../theme/theme2.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7"/>
            <a:ext cx="10972800" cy="114300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ctr" defTabSz="1219200"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9200"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F381ED-3EF7-4C93-8B48-FF9B42FEEA9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EBBD65-78BC-4DA0-8C8E-88E96998E5C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12.xml"/><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image" Target="../media/image2.png"/><Relationship Id="rId1" Type="http://schemas.openxmlformats.org/officeDocument/2006/relationships/tags" Target="../tags/tag65.xml"/></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12.xml"/><Relationship Id="rId4" Type="http://schemas.openxmlformats.org/officeDocument/2006/relationships/image" Target="../media/image11.png"/><Relationship Id="rId3" Type="http://schemas.openxmlformats.org/officeDocument/2006/relationships/tags" Target="../tags/tag69.xml"/><Relationship Id="rId2" Type="http://schemas.openxmlformats.org/officeDocument/2006/relationships/image" Target="../media/image2.png"/><Relationship Id="rId1" Type="http://schemas.openxmlformats.org/officeDocument/2006/relationships/tags" Target="../tags/tag68.xml"/></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12.xml"/><Relationship Id="rId4" Type="http://schemas.openxmlformats.org/officeDocument/2006/relationships/image" Target="../media/image12.png"/><Relationship Id="rId3" Type="http://schemas.openxmlformats.org/officeDocument/2006/relationships/tags" Target="../tags/tag71.xml"/><Relationship Id="rId2" Type="http://schemas.openxmlformats.org/officeDocument/2006/relationships/image" Target="../media/image2.png"/><Relationship Id="rId1" Type="http://schemas.openxmlformats.org/officeDocument/2006/relationships/tags" Target="../tags/tag70.xm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2.xml"/><Relationship Id="rId3" Type="http://schemas.openxmlformats.org/officeDocument/2006/relationships/tags" Target="../tags/tag73.xml"/><Relationship Id="rId2" Type="http://schemas.openxmlformats.org/officeDocument/2006/relationships/image" Target="../media/image2.png"/><Relationship Id="rId1" Type="http://schemas.openxmlformats.org/officeDocument/2006/relationships/tags" Target="../tags/tag72.xml"/></Relationships>
</file>

<file path=ppt/slides/_rels/slide14.xml.rels><?xml version="1.0" encoding="UTF-8" standalone="yes"?>
<Relationships xmlns="http://schemas.openxmlformats.org/package/2006/relationships"><Relationship Id="rId9" Type="http://schemas.openxmlformats.org/officeDocument/2006/relationships/tags" Target="../tags/tag81.xml"/><Relationship Id="rId8" Type="http://schemas.openxmlformats.org/officeDocument/2006/relationships/image" Target="../media/image3.jpeg"/><Relationship Id="rId7" Type="http://schemas.openxmlformats.org/officeDocument/2006/relationships/tags" Target="../tags/tag80.xml"/><Relationship Id="rId6" Type="http://schemas.openxmlformats.org/officeDocument/2006/relationships/tags" Target="../tags/tag79.xml"/><Relationship Id="rId5" Type="http://schemas.openxmlformats.org/officeDocument/2006/relationships/tags" Target="../tags/tag78.xml"/><Relationship Id="rId4" Type="http://schemas.openxmlformats.org/officeDocument/2006/relationships/tags" Target="../tags/tag77.xml"/><Relationship Id="rId3" Type="http://schemas.openxmlformats.org/officeDocument/2006/relationships/tags" Target="../tags/tag76.xml"/><Relationship Id="rId2" Type="http://schemas.openxmlformats.org/officeDocument/2006/relationships/tags" Target="../tags/tag75.xml"/><Relationship Id="rId11" Type="http://schemas.openxmlformats.org/officeDocument/2006/relationships/notesSlide" Target="../notesSlides/notesSlide14.xml"/><Relationship Id="rId10" Type="http://schemas.openxmlformats.org/officeDocument/2006/relationships/slideLayout" Target="../slideLayouts/slideLayout12.xml"/><Relationship Id="rId1" Type="http://schemas.openxmlformats.org/officeDocument/2006/relationships/tags" Target="../tags/tag74.xml"/></Relationships>
</file>

<file path=ppt/slides/_rels/slide15.xml.rels><?xml version="1.0" encoding="UTF-8" standalone="yes"?>
<Relationships xmlns="http://schemas.openxmlformats.org/package/2006/relationships"><Relationship Id="rId9" Type="http://schemas.openxmlformats.org/officeDocument/2006/relationships/tags" Target="../tags/tag84.xml"/><Relationship Id="rId8" Type="http://schemas.openxmlformats.org/officeDocument/2006/relationships/tags" Target="../tags/tag83.xml"/><Relationship Id="rId7" Type="http://schemas.openxmlformats.org/officeDocument/2006/relationships/tags" Target="../tags/tag8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6" Type="http://schemas.openxmlformats.org/officeDocument/2006/relationships/notesSlide" Target="../notesSlides/notesSlide15.xml"/><Relationship Id="rId25" Type="http://schemas.openxmlformats.org/officeDocument/2006/relationships/slideLayout" Target="../slideLayouts/slideLayout12.xml"/><Relationship Id="rId24" Type="http://schemas.openxmlformats.org/officeDocument/2006/relationships/tags" Target="../tags/tag99.xml"/><Relationship Id="rId23" Type="http://schemas.openxmlformats.org/officeDocument/2006/relationships/tags" Target="../tags/tag98.xml"/><Relationship Id="rId22" Type="http://schemas.openxmlformats.org/officeDocument/2006/relationships/tags" Target="../tags/tag97.xml"/><Relationship Id="rId21" Type="http://schemas.openxmlformats.org/officeDocument/2006/relationships/tags" Target="../tags/tag96.xml"/><Relationship Id="rId20" Type="http://schemas.openxmlformats.org/officeDocument/2006/relationships/tags" Target="../tags/tag95.xml"/><Relationship Id="rId2" Type="http://schemas.openxmlformats.org/officeDocument/2006/relationships/diagramData" Target="../diagrams/data1.xml"/><Relationship Id="rId19" Type="http://schemas.openxmlformats.org/officeDocument/2006/relationships/tags" Target="../tags/tag94.xml"/><Relationship Id="rId18" Type="http://schemas.openxmlformats.org/officeDocument/2006/relationships/tags" Target="../tags/tag93.xml"/><Relationship Id="rId17" Type="http://schemas.openxmlformats.org/officeDocument/2006/relationships/tags" Target="../tags/tag92.xml"/><Relationship Id="rId16" Type="http://schemas.openxmlformats.org/officeDocument/2006/relationships/tags" Target="../tags/tag91.xml"/><Relationship Id="rId15" Type="http://schemas.openxmlformats.org/officeDocument/2006/relationships/tags" Target="../tags/tag90.xml"/><Relationship Id="rId14" Type="http://schemas.openxmlformats.org/officeDocument/2006/relationships/tags" Target="../tags/tag89.xml"/><Relationship Id="rId13" Type="http://schemas.openxmlformats.org/officeDocument/2006/relationships/tags" Target="../tags/tag88.xml"/><Relationship Id="rId12" Type="http://schemas.openxmlformats.org/officeDocument/2006/relationships/tags" Target="../tags/tag87.xml"/><Relationship Id="rId11" Type="http://schemas.openxmlformats.org/officeDocument/2006/relationships/tags" Target="../tags/tag86.xml"/><Relationship Id="rId10" Type="http://schemas.openxmlformats.org/officeDocument/2006/relationships/tags" Target="../tags/tag85.xml"/><Relationship Id="rId1" Type="http://schemas.openxmlformats.org/officeDocument/2006/relationships/image" Target="../media/image2.png"/></Relationships>
</file>

<file path=ppt/slides/_rels/slide16.xml.rels><?xml version="1.0" encoding="UTF-8" standalone="yes"?>
<Relationships xmlns="http://schemas.openxmlformats.org/package/2006/relationships"><Relationship Id="rId9" Type="http://schemas.openxmlformats.org/officeDocument/2006/relationships/tags" Target="../tags/tag107.xml"/><Relationship Id="rId8" Type="http://schemas.openxmlformats.org/officeDocument/2006/relationships/image" Target="../media/image3.jpeg"/><Relationship Id="rId7" Type="http://schemas.openxmlformats.org/officeDocument/2006/relationships/tags" Target="../tags/tag106.xml"/><Relationship Id="rId6" Type="http://schemas.openxmlformats.org/officeDocument/2006/relationships/tags" Target="../tags/tag105.xml"/><Relationship Id="rId5" Type="http://schemas.openxmlformats.org/officeDocument/2006/relationships/tags" Target="../tags/tag104.xml"/><Relationship Id="rId4" Type="http://schemas.openxmlformats.org/officeDocument/2006/relationships/tags" Target="../tags/tag103.xml"/><Relationship Id="rId3" Type="http://schemas.openxmlformats.org/officeDocument/2006/relationships/tags" Target="../tags/tag102.xml"/><Relationship Id="rId2" Type="http://schemas.openxmlformats.org/officeDocument/2006/relationships/tags" Target="../tags/tag101.xml"/><Relationship Id="rId11" Type="http://schemas.openxmlformats.org/officeDocument/2006/relationships/notesSlide" Target="../notesSlides/notesSlide16.xml"/><Relationship Id="rId10" Type="http://schemas.openxmlformats.org/officeDocument/2006/relationships/slideLayout" Target="../slideLayouts/slideLayout12.xml"/><Relationship Id="rId1" Type="http://schemas.openxmlformats.org/officeDocument/2006/relationships/tags" Target="../tags/tag100.xml"/></Relationships>
</file>

<file path=ppt/slides/_rels/slide17.xml.rels><?xml version="1.0" encoding="UTF-8" standalone="yes"?>
<Relationships xmlns="http://schemas.openxmlformats.org/package/2006/relationships"><Relationship Id="rId9" Type="http://schemas.openxmlformats.org/officeDocument/2006/relationships/tags" Target="../tags/tag109.xml"/><Relationship Id="rId8" Type="http://schemas.microsoft.com/office/2007/relationships/diagramDrawing" Target="../diagrams/drawing2.xml"/><Relationship Id="rId7" Type="http://schemas.openxmlformats.org/officeDocument/2006/relationships/diagramColors" Target="../diagrams/colors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3" Type="http://schemas.openxmlformats.org/officeDocument/2006/relationships/image" Target="../media/image2.png"/><Relationship Id="rId2" Type="http://schemas.openxmlformats.org/officeDocument/2006/relationships/tags" Target="../tags/tag108.xml"/><Relationship Id="rId11" Type="http://schemas.openxmlformats.org/officeDocument/2006/relationships/notesSlide" Target="../notesSlides/notesSlide17.xml"/><Relationship Id="rId10" Type="http://schemas.openxmlformats.org/officeDocument/2006/relationships/slideLayout" Target="../slideLayouts/slideLayout12.xml"/><Relationship Id="rId1" Type="http://schemas.openxmlformats.org/officeDocument/2006/relationships/image" Target="../media/image13.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4.jpeg"/></Relationships>
</file>

<file path=ppt/slides/_rels/slide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image" Target="../media/image3.jpeg"/><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1" Type="http://schemas.openxmlformats.org/officeDocument/2006/relationships/notesSlide" Target="../notesSlides/notesSlide2.xml"/><Relationship Id="rId10" Type="http://schemas.openxmlformats.org/officeDocument/2006/relationships/slideLayout" Target="../slideLayouts/slideLayout1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9" Type="http://schemas.openxmlformats.org/officeDocument/2006/relationships/image" Target="../media/image6.jpeg"/><Relationship Id="rId8" Type="http://schemas.openxmlformats.org/officeDocument/2006/relationships/tags" Target="../tags/tag13.xml"/><Relationship Id="rId7" Type="http://schemas.openxmlformats.org/officeDocument/2006/relationships/image" Target="../media/image5.png"/><Relationship Id="rId6" Type="http://schemas.openxmlformats.org/officeDocument/2006/relationships/tags" Target="../tags/tag12.xml"/><Relationship Id="rId5" Type="http://schemas.openxmlformats.org/officeDocument/2006/relationships/image" Target="../media/image4.jpeg"/><Relationship Id="rId4" Type="http://schemas.openxmlformats.org/officeDocument/2006/relationships/tags" Target="../tags/tag11.xml"/><Relationship Id="rId3" Type="http://schemas.openxmlformats.org/officeDocument/2006/relationships/tags" Target="../tags/tag10.xml"/><Relationship Id="rId2" Type="http://schemas.openxmlformats.org/officeDocument/2006/relationships/image" Target="../media/image2.png"/><Relationship Id="rId13" Type="http://schemas.openxmlformats.org/officeDocument/2006/relationships/notesSlide" Target="../notesSlides/notesSlide3.xml"/><Relationship Id="rId12" Type="http://schemas.openxmlformats.org/officeDocument/2006/relationships/slideLayout" Target="../slideLayouts/slideLayout12.xml"/><Relationship Id="rId11" Type="http://schemas.openxmlformats.org/officeDocument/2006/relationships/image" Target="../media/image7.jpeg"/><Relationship Id="rId10" Type="http://schemas.openxmlformats.org/officeDocument/2006/relationships/tags" Target="../tags/tag14.xml"/><Relationship Id="rId1" Type="http://schemas.openxmlformats.org/officeDocument/2006/relationships/tags" Target="../tags/tag9.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2.xml"/><Relationship Id="rId3" Type="http://schemas.openxmlformats.org/officeDocument/2006/relationships/tags" Target="../tags/tag16.xml"/><Relationship Id="rId2" Type="http://schemas.openxmlformats.org/officeDocument/2006/relationships/image" Target="../media/image2.png"/><Relationship Id="rId1" Type="http://schemas.openxmlformats.org/officeDocument/2006/relationships/tags" Target="../tags/tag15.xml"/></Relationships>
</file>

<file path=ppt/slides/_rels/slide5.xml.rels><?xml version="1.0" encoding="UTF-8" standalone="yes"?>
<Relationships xmlns="http://schemas.openxmlformats.org/package/2006/relationships"><Relationship Id="rId9" Type="http://schemas.openxmlformats.org/officeDocument/2006/relationships/tags" Target="../tags/tag24.xml"/><Relationship Id="rId8" Type="http://schemas.openxmlformats.org/officeDocument/2006/relationships/image" Target="../media/image3.jpeg"/><Relationship Id="rId7" Type="http://schemas.openxmlformats.org/officeDocument/2006/relationships/tags" Target="../tags/tag23.xml"/><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1" Type="http://schemas.openxmlformats.org/officeDocument/2006/relationships/notesSlide" Target="../notesSlides/notesSlide5.xml"/><Relationship Id="rId10" Type="http://schemas.openxmlformats.org/officeDocument/2006/relationships/slideLayout" Target="../slideLayouts/slideLayout12.xml"/><Relationship Id="rId1" Type="http://schemas.openxmlformats.org/officeDocument/2006/relationships/tags" Target="../tags/tag17.xml"/></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vmlDrawing" Target="../drawings/vmlDrawing1.vml"/><Relationship Id="rId5" Type="http://schemas.openxmlformats.org/officeDocument/2006/relationships/slideLayout" Target="../slideLayouts/slideLayout12.xml"/><Relationship Id="rId4" Type="http://schemas.openxmlformats.org/officeDocument/2006/relationships/image" Target="../media/image8.emf"/><Relationship Id="rId3" Type="http://schemas.openxmlformats.org/officeDocument/2006/relationships/oleObject" Target="../embeddings/oleObject1.bin"/><Relationship Id="rId2" Type="http://schemas.openxmlformats.org/officeDocument/2006/relationships/image" Target="../media/image2.png"/><Relationship Id="rId1" Type="http://schemas.openxmlformats.org/officeDocument/2006/relationships/tags" Target="../tags/tag25.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2.xml"/><Relationship Id="rId3" Type="http://schemas.openxmlformats.org/officeDocument/2006/relationships/tags" Target="../tags/tag27.xml"/><Relationship Id="rId2" Type="http://schemas.openxmlformats.org/officeDocument/2006/relationships/image" Target="../media/image2.png"/><Relationship Id="rId1" Type="http://schemas.openxmlformats.org/officeDocument/2006/relationships/tags" Target="../tags/tag26.xml"/></Relationships>
</file>

<file path=ppt/slides/_rels/slide8.xml.rels><?xml version="1.0" encoding="UTF-8" standalone="yes"?>
<Relationships xmlns="http://schemas.openxmlformats.org/package/2006/relationships"><Relationship Id="rId9" Type="http://schemas.openxmlformats.org/officeDocument/2006/relationships/tags" Target="../tags/tag35.xml"/><Relationship Id="rId8" Type="http://schemas.openxmlformats.org/officeDocument/2006/relationships/tags" Target="../tags/tag34.xml"/><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0" Type="http://schemas.openxmlformats.org/officeDocument/2006/relationships/notesSlide" Target="../notesSlides/notesSlide8.xml"/><Relationship Id="rId2" Type="http://schemas.openxmlformats.org/officeDocument/2006/relationships/image" Target="../media/image2.png"/><Relationship Id="rId19" Type="http://schemas.openxmlformats.org/officeDocument/2006/relationships/slideLayout" Target="../slideLayouts/slideLayout12.xml"/><Relationship Id="rId18" Type="http://schemas.openxmlformats.org/officeDocument/2006/relationships/image" Target="../media/image10.jpeg"/><Relationship Id="rId17" Type="http://schemas.openxmlformats.org/officeDocument/2006/relationships/image" Target="../media/image9.jpeg"/><Relationship Id="rId16" Type="http://schemas.openxmlformats.org/officeDocument/2006/relationships/tags" Target="../tags/tag42.xml"/><Relationship Id="rId15" Type="http://schemas.openxmlformats.org/officeDocument/2006/relationships/tags" Target="../tags/tag41.xml"/><Relationship Id="rId14" Type="http://schemas.openxmlformats.org/officeDocument/2006/relationships/tags" Target="../tags/tag40.xml"/><Relationship Id="rId13" Type="http://schemas.openxmlformats.org/officeDocument/2006/relationships/tags" Target="../tags/tag39.xml"/><Relationship Id="rId12" Type="http://schemas.openxmlformats.org/officeDocument/2006/relationships/tags" Target="../tags/tag38.xml"/><Relationship Id="rId11" Type="http://schemas.openxmlformats.org/officeDocument/2006/relationships/tags" Target="../tags/tag37.xml"/><Relationship Id="rId10" Type="http://schemas.openxmlformats.org/officeDocument/2006/relationships/tags" Target="../tags/tag36.xml"/><Relationship Id="rId1" Type="http://schemas.openxmlformats.org/officeDocument/2006/relationships/tags" Target="../tags/tag28.xml"/></Relationships>
</file>

<file path=ppt/slides/_rels/slide9.xml.rels><?xml version="1.0" encoding="UTF-8" standalone="yes"?>
<Relationships xmlns="http://schemas.openxmlformats.org/package/2006/relationships"><Relationship Id="rId9" Type="http://schemas.openxmlformats.org/officeDocument/2006/relationships/tags" Target="../tags/tag50.xml"/><Relationship Id="rId8" Type="http://schemas.openxmlformats.org/officeDocument/2006/relationships/tags" Target="../tags/tag49.xml"/><Relationship Id="rId7" Type="http://schemas.openxmlformats.org/officeDocument/2006/relationships/tags" Target="../tags/tag48.xml"/><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5" Type="http://schemas.openxmlformats.org/officeDocument/2006/relationships/notesSlide" Target="../notesSlides/notesSlide9.xml"/><Relationship Id="rId24" Type="http://schemas.openxmlformats.org/officeDocument/2006/relationships/slideLayout" Target="../slideLayouts/slideLayout12.xml"/><Relationship Id="rId23" Type="http://schemas.openxmlformats.org/officeDocument/2006/relationships/tags" Target="../tags/tag64.xml"/><Relationship Id="rId22" Type="http://schemas.openxmlformats.org/officeDocument/2006/relationships/tags" Target="../tags/tag63.xml"/><Relationship Id="rId21" Type="http://schemas.openxmlformats.org/officeDocument/2006/relationships/tags" Target="../tags/tag62.xml"/><Relationship Id="rId20" Type="http://schemas.openxmlformats.org/officeDocument/2006/relationships/tags" Target="../tags/tag61.xml"/><Relationship Id="rId2" Type="http://schemas.openxmlformats.org/officeDocument/2006/relationships/image" Target="../media/image2.png"/><Relationship Id="rId19" Type="http://schemas.openxmlformats.org/officeDocument/2006/relationships/tags" Target="../tags/tag60.xml"/><Relationship Id="rId18" Type="http://schemas.openxmlformats.org/officeDocument/2006/relationships/tags" Target="../tags/tag59.xml"/><Relationship Id="rId17" Type="http://schemas.openxmlformats.org/officeDocument/2006/relationships/tags" Target="../tags/tag58.xml"/><Relationship Id="rId16" Type="http://schemas.openxmlformats.org/officeDocument/2006/relationships/tags" Target="../tags/tag57.xml"/><Relationship Id="rId15" Type="http://schemas.openxmlformats.org/officeDocument/2006/relationships/tags" Target="../tags/tag56.xml"/><Relationship Id="rId14" Type="http://schemas.openxmlformats.org/officeDocument/2006/relationships/tags" Target="../tags/tag55.xml"/><Relationship Id="rId13" Type="http://schemas.openxmlformats.org/officeDocument/2006/relationships/tags" Target="../tags/tag54.xml"/><Relationship Id="rId12" Type="http://schemas.openxmlformats.org/officeDocument/2006/relationships/tags" Target="../tags/tag53.xml"/><Relationship Id="rId11" Type="http://schemas.openxmlformats.org/officeDocument/2006/relationships/tags" Target="../tags/tag52.xml"/><Relationship Id="rId10" Type="http://schemas.openxmlformats.org/officeDocument/2006/relationships/tags" Target="../tags/tag51.xml"/><Relationship Id="rId1" Type="http://schemas.openxmlformats.org/officeDocument/2006/relationships/tags" Target="../tags/tag4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6" name="组合 15"/>
          <p:cNvGrpSpPr/>
          <p:nvPr/>
        </p:nvGrpSpPr>
        <p:grpSpPr>
          <a:xfrm>
            <a:off x="2326690" y="836712"/>
            <a:ext cx="9865096" cy="4032448"/>
            <a:chOff x="2495600" y="836712"/>
            <a:chExt cx="9865096" cy="4032448"/>
          </a:xfrm>
        </p:grpSpPr>
        <p:sp>
          <p:nvSpPr>
            <p:cNvPr id="12" name="矩形: 剪去单角 11"/>
            <p:cNvSpPr/>
            <p:nvPr/>
          </p:nvSpPr>
          <p:spPr>
            <a:xfrm flipH="1">
              <a:off x="2495600" y="1052736"/>
              <a:ext cx="9865096" cy="3816424"/>
            </a:xfrm>
            <a:prstGeom prst="snip1Rect">
              <a:avLst>
                <a:gd name="adj" fmla="val 31043"/>
              </a:avLst>
            </a:prstGeom>
            <a:noFill/>
            <a:ln w="952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p:nvPr/>
          </p:nvCxnSpPr>
          <p:spPr>
            <a:xfrm flipH="1">
              <a:off x="6744072" y="1052736"/>
              <a:ext cx="5447927"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4367808" y="836712"/>
              <a:ext cx="2376264" cy="432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0" y="2734306"/>
            <a:ext cx="10541635" cy="3528392"/>
          </a:xfrm>
          <a:prstGeom prst="rect">
            <a:avLst/>
          </a:prstGeom>
          <a:blipFill rotWithShape="1">
            <a:blip r:embed="rId1" cstate="screen">
              <a:alphaModFix amt="9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矩形: 剪去单角 9"/>
          <p:cNvSpPr/>
          <p:nvPr/>
        </p:nvSpPr>
        <p:spPr>
          <a:xfrm flipH="1">
            <a:off x="2181225" y="1484630"/>
            <a:ext cx="10010775" cy="3744595"/>
          </a:xfrm>
          <a:prstGeom prst="snip1Rect">
            <a:avLst>
              <a:gd name="adj" fmla="val 50000"/>
            </a:avLst>
          </a:prstGeom>
          <a:solidFill>
            <a:schemeClr val="accent1">
              <a:lumMod val="75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4363085" y="790575"/>
            <a:ext cx="2212340" cy="522605"/>
          </a:xfrm>
          <a:prstGeom prst="rect">
            <a:avLst/>
          </a:prstGeom>
          <a:noFill/>
        </p:spPr>
        <p:txBody>
          <a:bodyPr wrap="square" rtlCol="0">
            <a:noAutofit/>
          </a:bodyPr>
          <a:lstStyle/>
          <a:p>
            <a:pPr algn="dist"/>
            <a:r>
              <a:rPr lang="en-US" altLang="zh-CN" sz="2000" dirty="0">
                <a:solidFill>
                  <a:schemeClr val="tx1"/>
                </a:solidFill>
                <a:uFillTx/>
                <a:latin typeface="Times New Roman" panose="02020603050405020304" pitchFamily="18" charset="0"/>
                <a:ea typeface="思源黑体 CN Light" panose="020B0300000000000000" pitchFamily="34" charset="-122"/>
              </a:rPr>
              <a:t>Proposal report</a:t>
            </a:r>
            <a:r>
              <a:rPr lang="en-US" altLang="zh-CN" sz="2000" dirty="0">
                <a:latin typeface="思源黑体 CN Light" panose="020B0300000000000000" pitchFamily="34" charset="-122"/>
                <a:ea typeface="思源黑体 CN Light" panose="020B0300000000000000" pitchFamily="34" charset="-122"/>
              </a:rPr>
              <a:t> </a:t>
            </a:r>
            <a:endParaRPr lang="en-US" altLang="zh-CN" sz="2000" dirty="0">
              <a:latin typeface="思源黑体 CN Light" panose="020B0300000000000000" pitchFamily="34" charset="-122"/>
              <a:ea typeface="思源黑体 CN Light" panose="020B0300000000000000" pitchFamily="34" charset="-122"/>
            </a:endParaRPr>
          </a:p>
        </p:txBody>
      </p:sp>
      <p:sp>
        <p:nvSpPr>
          <p:cNvPr id="25" name="文本框 24"/>
          <p:cNvSpPr txBox="1"/>
          <p:nvPr/>
        </p:nvSpPr>
        <p:spPr>
          <a:xfrm>
            <a:off x="3329305" y="1988820"/>
            <a:ext cx="9031605" cy="1568450"/>
          </a:xfrm>
          <a:prstGeom prst="rect">
            <a:avLst/>
          </a:prstGeom>
          <a:noFill/>
        </p:spPr>
        <p:txBody>
          <a:bodyPr wrap="square" rtlCol="0">
            <a:spAutoFit/>
          </a:bodyPr>
          <a:lstStyle/>
          <a:p>
            <a:pPr algn="ctr"/>
            <a:r>
              <a:rPr lang="zh-CN" altLang="en-US" sz="4800" b="1" dirty="0">
                <a:solidFill>
                  <a:schemeClr val="bg1"/>
                </a:solidFill>
                <a:latin typeface="思源黑体 CN Bold" panose="02010600030101010101" pitchFamily="34" charset="-122"/>
                <a:ea typeface="思源黑体 CN Bold" panose="02010600030101010101" pitchFamily="34" charset="-122"/>
              </a:rPr>
              <a:t>基于</a:t>
            </a:r>
            <a:r>
              <a:rPr lang="en-US" altLang="zh-CN" sz="4800" b="1" dirty="0">
                <a:solidFill>
                  <a:schemeClr val="bg1"/>
                </a:solidFill>
                <a:uFillTx/>
                <a:latin typeface="Times New Roman" panose="02020603050405020304" pitchFamily="18" charset="0"/>
                <a:ea typeface="思源黑体 CN Bold" panose="02010600030101010101" pitchFamily="34" charset="-122"/>
              </a:rPr>
              <a:t>ROS2</a:t>
            </a:r>
            <a:r>
              <a:rPr lang="zh-CN" altLang="en-US" sz="4800" b="1" dirty="0">
                <a:solidFill>
                  <a:schemeClr val="bg1"/>
                </a:solidFill>
                <a:latin typeface="思源黑体 CN Bold" panose="02010600030101010101" pitchFamily="34" charset="-122"/>
                <a:ea typeface="思源黑体 CN Bold" panose="02010600030101010101" pitchFamily="34" charset="-122"/>
              </a:rPr>
              <a:t>的视觉引导机械臂</a:t>
            </a:r>
            <a:endParaRPr lang="zh-CN" altLang="en-US" sz="4800" b="1" dirty="0">
              <a:solidFill>
                <a:schemeClr val="bg1"/>
              </a:solidFill>
              <a:latin typeface="思源黑体 CN Bold" panose="02010600030101010101" pitchFamily="34" charset="-122"/>
              <a:ea typeface="思源黑体 CN Bold" panose="02010600030101010101" pitchFamily="34" charset="-122"/>
            </a:endParaRPr>
          </a:p>
          <a:p>
            <a:pPr algn="ctr"/>
            <a:r>
              <a:rPr lang="zh-CN" altLang="en-US" sz="4800" b="1" dirty="0">
                <a:solidFill>
                  <a:schemeClr val="bg1"/>
                </a:solidFill>
                <a:latin typeface="思源黑体 CN Bold" panose="02010600030101010101" pitchFamily="34" charset="-122"/>
                <a:ea typeface="思源黑体 CN Bold" panose="02010600030101010101" pitchFamily="34" charset="-122"/>
              </a:rPr>
              <a:t>技术研究</a:t>
            </a:r>
            <a:endParaRPr lang="zh-CN" altLang="en-US" sz="4800" b="1" dirty="0">
              <a:solidFill>
                <a:schemeClr val="bg1"/>
              </a:solidFill>
              <a:latin typeface="思源黑体 CN Bold" panose="02010600030101010101" pitchFamily="34" charset="-122"/>
              <a:ea typeface="思源黑体 CN Bold" panose="02010600030101010101" pitchFamily="34" charset="-122"/>
            </a:endParaRPr>
          </a:p>
        </p:txBody>
      </p:sp>
      <p:sp>
        <p:nvSpPr>
          <p:cNvPr id="29" name="文本框 28"/>
          <p:cNvSpPr txBox="1"/>
          <p:nvPr/>
        </p:nvSpPr>
        <p:spPr>
          <a:xfrm>
            <a:off x="6284882" y="3521193"/>
            <a:ext cx="5907712" cy="1568450"/>
          </a:xfrm>
          <a:prstGeom prst="rect">
            <a:avLst/>
          </a:prstGeom>
          <a:noFill/>
        </p:spPr>
        <p:txBody>
          <a:bodyPr wrap="square" rtlCol="0">
            <a:spAutoFit/>
          </a:bodyPr>
          <a:lstStyle/>
          <a:p>
            <a:r>
              <a:rPr lang="zh-CN" altLang="en-US" dirty="0">
                <a:solidFill>
                  <a:schemeClr val="bg1"/>
                </a:solidFill>
                <a:latin typeface="思源黑体 CN Light" panose="020B0300000000000000" pitchFamily="34" charset="-122"/>
                <a:ea typeface="思源黑体 CN Light" panose="020B0300000000000000" pitchFamily="34" charset="-122"/>
              </a:rPr>
              <a:t>汇</a:t>
            </a:r>
            <a:r>
              <a:rPr lang="en-US" altLang="zh-CN" dirty="0">
                <a:solidFill>
                  <a:schemeClr val="bg1"/>
                </a:solidFill>
                <a:latin typeface="思源黑体 CN Light" panose="020B0300000000000000" pitchFamily="34" charset="-122"/>
                <a:ea typeface="思源黑体 CN Light" panose="020B0300000000000000" pitchFamily="34" charset="-122"/>
              </a:rPr>
              <a:t> </a:t>
            </a:r>
            <a:r>
              <a:rPr lang="zh-CN" altLang="en-US" dirty="0">
                <a:solidFill>
                  <a:schemeClr val="bg1"/>
                </a:solidFill>
                <a:latin typeface="思源黑体 CN Light" panose="020B0300000000000000" pitchFamily="34" charset="-122"/>
                <a:ea typeface="思源黑体 CN Light" panose="020B0300000000000000" pitchFamily="34" charset="-122"/>
              </a:rPr>
              <a:t>报</a:t>
            </a:r>
            <a:r>
              <a:rPr lang="en-US" altLang="zh-CN" dirty="0">
                <a:solidFill>
                  <a:schemeClr val="bg1"/>
                </a:solidFill>
                <a:latin typeface="思源黑体 CN Light" panose="020B0300000000000000" pitchFamily="34" charset="-122"/>
                <a:ea typeface="思源黑体 CN Light" panose="020B0300000000000000" pitchFamily="34" charset="-122"/>
              </a:rPr>
              <a:t> </a:t>
            </a:r>
            <a:r>
              <a:rPr lang="zh-CN" altLang="en-US" dirty="0">
                <a:solidFill>
                  <a:schemeClr val="bg1"/>
                </a:solidFill>
                <a:latin typeface="思源黑体 CN Light" panose="020B0300000000000000" pitchFamily="34" charset="-122"/>
                <a:ea typeface="思源黑体 CN Light" panose="020B0300000000000000" pitchFamily="34" charset="-122"/>
              </a:rPr>
              <a:t>人：赵虎   </a:t>
            </a:r>
            <a:endParaRPr lang="en-US" altLang="zh-CN" dirty="0">
              <a:solidFill>
                <a:schemeClr val="bg1"/>
              </a:solidFill>
              <a:latin typeface="思源黑体 CN Light" panose="020B0300000000000000" pitchFamily="34" charset="-122"/>
              <a:ea typeface="思源黑体 CN Light" panose="020B0300000000000000" pitchFamily="34" charset="-122"/>
            </a:endParaRPr>
          </a:p>
          <a:p>
            <a:r>
              <a:rPr lang="zh-CN" altLang="zh-CN" dirty="0">
                <a:solidFill>
                  <a:schemeClr val="bg1"/>
                </a:solidFill>
                <a:latin typeface="思源黑体 CN Light" panose="020B0300000000000000" pitchFamily="34" charset="-122"/>
                <a:ea typeface="思源黑体 CN Light" panose="020B0300000000000000" pitchFamily="34" charset="-122"/>
              </a:rPr>
              <a:t>导</a:t>
            </a:r>
            <a:r>
              <a:rPr lang="en-US" altLang="zh-CN" dirty="0">
                <a:solidFill>
                  <a:schemeClr val="bg1"/>
                </a:solidFill>
                <a:latin typeface="思源黑体 CN Light" panose="020B0300000000000000" pitchFamily="34" charset="-122"/>
                <a:ea typeface="思源黑体 CN Light" panose="020B0300000000000000" pitchFamily="34" charset="-122"/>
              </a:rPr>
              <a:t>    </a:t>
            </a:r>
            <a:r>
              <a:rPr lang="zh-CN" altLang="zh-CN" dirty="0">
                <a:solidFill>
                  <a:schemeClr val="bg1"/>
                </a:solidFill>
                <a:latin typeface="思源黑体 CN Light" panose="020B0300000000000000" pitchFamily="34" charset="-122"/>
                <a:ea typeface="思源黑体 CN Light" panose="020B0300000000000000" pitchFamily="34" charset="-122"/>
              </a:rPr>
              <a:t>师：</a:t>
            </a:r>
            <a:r>
              <a:rPr lang="zh-CN" altLang="en-US" dirty="0">
                <a:solidFill>
                  <a:schemeClr val="bg1"/>
                </a:solidFill>
                <a:latin typeface="思源黑体 CN Light" panose="020B0300000000000000" pitchFamily="34" charset="-122"/>
                <a:ea typeface="思源黑体 CN Light" panose="020B0300000000000000" pitchFamily="34" charset="-122"/>
              </a:rPr>
              <a:t>胡久松</a:t>
            </a:r>
            <a:endParaRPr lang="en-US" altLang="zh-CN" dirty="0">
              <a:solidFill>
                <a:schemeClr val="bg1"/>
              </a:solidFill>
              <a:latin typeface="思源黑体 CN Light" panose="020B0300000000000000" pitchFamily="34" charset="-122"/>
              <a:ea typeface="思源黑体 CN Light" panose="020B0300000000000000" pitchFamily="34" charset="-122"/>
            </a:endParaRPr>
          </a:p>
          <a:p>
            <a:r>
              <a:rPr lang="zh-CN" altLang="zh-CN" dirty="0">
                <a:solidFill>
                  <a:schemeClr val="bg1"/>
                </a:solidFill>
                <a:latin typeface="思源黑体 CN Light" panose="020B0300000000000000" pitchFamily="34" charset="-122"/>
                <a:ea typeface="思源黑体 CN Light" panose="020B0300000000000000" pitchFamily="34" charset="-122"/>
              </a:rPr>
              <a:t>时</a:t>
            </a:r>
            <a:r>
              <a:rPr lang="en-US" altLang="zh-CN" dirty="0">
                <a:solidFill>
                  <a:schemeClr val="bg1"/>
                </a:solidFill>
                <a:latin typeface="思源黑体 CN Light" panose="020B0300000000000000" pitchFamily="34" charset="-122"/>
                <a:ea typeface="思源黑体 CN Light" panose="020B0300000000000000" pitchFamily="34" charset="-122"/>
              </a:rPr>
              <a:t>    </a:t>
            </a:r>
            <a:r>
              <a:rPr lang="zh-CN" altLang="zh-CN" dirty="0">
                <a:solidFill>
                  <a:schemeClr val="bg1"/>
                </a:solidFill>
                <a:latin typeface="思源黑体 CN Light" panose="020B0300000000000000" pitchFamily="34" charset="-122"/>
                <a:ea typeface="思源黑体 CN Light" panose="020B0300000000000000" pitchFamily="34" charset="-122"/>
              </a:rPr>
              <a:t>间：</a:t>
            </a:r>
            <a:r>
              <a:rPr lang="en-US" altLang="zh-CN" dirty="0">
                <a:solidFill>
                  <a:schemeClr val="bg1"/>
                </a:solidFill>
                <a:latin typeface="思源黑体 CN Light" panose="020B0300000000000000" pitchFamily="34" charset="-122"/>
                <a:ea typeface="思源黑体 CN Light" panose="020B0300000000000000" pitchFamily="34" charset="-122"/>
              </a:rPr>
              <a:t>2024</a:t>
            </a:r>
            <a:r>
              <a:rPr lang="zh-CN" altLang="zh-CN" dirty="0">
                <a:solidFill>
                  <a:schemeClr val="bg1"/>
                </a:solidFill>
                <a:latin typeface="思源黑体 CN Light" panose="020B0300000000000000" pitchFamily="34" charset="-122"/>
                <a:ea typeface="思源黑体 CN Light" panose="020B0300000000000000" pitchFamily="34" charset="-122"/>
              </a:rPr>
              <a:t>年</a:t>
            </a:r>
            <a:r>
              <a:rPr lang="en-US" altLang="zh-CN" dirty="0">
                <a:solidFill>
                  <a:schemeClr val="bg1"/>
                </a:solidFill>
                <a:latin typeface="思源黑体 CN Light" panose="020B0300000000000000" pitchFamily="34" charset="-122"/>
                <a:ea typeface="思源黑体 CN Light" panose="020B0300000000000000" pitchFamily="34" charset="-122"/>
              </a:rPr>
              <a:t>10</a:t>
            </a:r>
            <a:r>
              <a:rPr lang="zh-CN" altLang="zh-CN" dirty="0">
                <a:solidFill>
                  <a:schemeClr val="bg1"/>
                </a:solidFill>
                <a:latin typeface="思源黑体 CN Light" panose="020B0300000000000000" pitchFamily="34" charset="-122"/>
                <a:ea typeface="思源黑体 CN Light" panose="020B0300000000000000" pitchFamily="34" charset="-122"/>
              </a:rPr>
              <a:t>月</a:t>
            </a:r>
            <a:r>
              <a:rPr lang="en-US" altLang="zh-CN" dirty="0">
                <a:solidFill>
                  <a:schemeClr val="bg1"/>
                </a:solidFill>
                <a:latin typeface="思源黑体 CN Light" panose="020B0300000000000000" pitchFamily="34" charset="-122"/>
                <a:ea typeface="思源黑体 CN Light" panose="020B0300000000000000" pitchFamily="34" charset="-122"/>
              </a:rPr>
              <a:t>29</a:t>
            </a:r>
            <a:r>
              <a:rPr lang="zh-CN" altLang="zh-CN" dirty="0">
                <a:solidFill>
                  <a:schemeClr val="bg1"/>
                </a:solidFill>
                <a:latin typeface="思源黑体 CN Light" panose="020B0300000000000000" pitchFamily="34" charset="-122"/>
                <a:ea typeface="思源黑体 CN Light" panose="020B0300000000000000" pitchFamily="34" charset="-122"/>
              </a:rPr>
              <a:t>日</a:t>
            </a:r>
            <a:endParaRPr lang="zh-CN" altLang="zh-CN" dirty="0">
              <a:solidFill>
                <a:schemeClr val="bg1"/>
              </a:solidFill>
              <a:latin typeface="思源黑体 CN Light" panose="020B0300000000000000" pitchFamily="34" charset="-122"/>
              <a:ea typeface="思源黑体 CN Light" panose="020B0300000000000000" pitchFamily="34" charset="-122"/>
            </a:endParaRPr>
          </a:p>
          <a:p>
            <a:endParaRPr lang="en-US" altLang="zh-CN" dirty="0">
              <a:solidFill>
                <a:schemeClr val="bg1"/>
              </a:solidFill>
              <a:latin typeface="思源黑体 CN Light" panose="020B0300000000000000" pitchFamily="34" charset="-122"/>
              <a:ea typeface="思源黑体 CN Light" panose="020B0300000000000000" pitchFamily="34" charset="-122"/>
            </a:endParaRPr>
          </a:p>
        </p:txBody>
      </p:sp>
      <p:pic>
        <p:nvPicPr>
          <p:cNvPr id="3" name="图片 2" descr="23-1"/>
          <p:cNvPicPr>
            <a:picLocks noChangeAspect="1"/>
          </p:cNvPicPr>
          <p:nvPr/>
        </p:nvPicPr>
        <p:blipFill>
          <a:blip r:embed="rId2" cstate="screen"/>
          <a:stretch>
            <a:fillRect/>
          </a:stretch>
        </p:blipFill>
        <p:spPr>
          <a:xfrm>
            <a:off x="9408160" y="325120"/>
            <a:ext cx="2105660" cy="7277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0" fill="hold"/>
                                        <p:tgtEl>
                                          <p:spTgt spid="25"/>
                                        </p:tgtEl>
                                        <p:attrNameLst>
                                          <p:attrName>ppt_x</p:attrName>
                                        </p:attrNameLst>
                                      </p:cBhvr>
                                      <p:tavLst>
                                        <p:tav tm="0">
                                          <p:val>
                                            <p:strVal val="#ppt_x-.2"/>
                                          </p:val>
                                        </p:tav>
                                        <p:tav tm="100000">
                                          <p:val>
                                            <p:strVal val="#ppt_x"/>
                                          </p:val>
                                        </p:tav>
                                      </p:tavLst>
                                    </p:anim>
                                    <p:anim calcmode="lin" valueType="num">
                                      <p:cBhvr>
                                        <p:cTn id="8" dur="1000" fill="hold"/>
                                        <p:tgtEl>
                                          <p:spTgt spid="25"/>
                                        </p:tgtEl>
                                        <p:attrNameLst>
                                          <p:attrName>ppt_y</p:attrName>
                                        </p:attrNameLst>
                                      </p:cBhvr>
                                      <p:tavLst>
                                        <p:tav tm="0">
                                          <p:val>
                                            <p:strVal val="#ppt_y"/>
                                          </p:val>
                                        </p:tav>
                                        <p:tav tm="100000">
                                          <p:val>
                                            <p:strVal val="#ppt_y"/>
                                          </p:val>
                                        </p:tav>
                                      </p:tavLst>
                                    </p:anim>
                                    <p:animEffect transition="in" filter="wipe(right)" prLst="gradientSize: 0.1">
                                      <p:cBhvr>
                                        <p:cTn id="9" dur="1000"/>
                                        <p:tgtEl>
                                          <p:spTgt spid="25"/>
                                        </p:tgtEl>
                                      </p:cBhvr>
                                    </p:animEffect>
                                  </p:childTnLst>
                                </p:cTn>
                              </p:par>
                              <p:par>
                                <p:cTn id="10" presetID="1" presetClass="entr" presetSubtype="0" fill="hold" grpId="0" nodeType="withEffect">
                                  <p:stCondLst>
                                    <p:cond delay="0"/>
                                  </p:stCondLst>
                                  <p:childTnLst>
                                    <p:set>
                                      <p:cBhvr>
                                        <p:cTn id="11" dur="1" fill="hold">
                                          <p:stCondLst>
                                            <p:cond delay="0"/>
                                          </p:stCondLst>
                                        </p:cTn>
                                        <p:tgtEl>
                                          <p:spTgt spid="29"/>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0" presetClass="entr" presetSubtype="0" fill="hold" nodeType="clickEffect">
                                  <p:stCondLst>
                                    <p:cond delay="0"/>
                                  </p:stCondLst>
                                  <p:childTnLst>
                                    <p:set>
                                      <p:cBhvr>
                                        <p:cTn id="15" dur="1" fill="hold">
                                          <p:stCondLst>
                                            <p:cond delay="0"/>
                                          </p:stCondLst>
                                        </p:cTn>
                                        <p:tgtEl>
                                          <p:spTgt spid="29">
                                            <p:txEl>
                                              <p:pRg st="0" end="0"/>
                                            </p:txEl>
                                          </p:spTgt>
                                        </p:tgtEl>
                                        <p:attrNameLst>
                                          <p:attrName>style.visibility</p:attrName>
                                        </p:attrNameLst>
                                      </p:cBhvr>
                                      <p:to>
                                        <p:strVal val="visible"/>
                                      </p:to>
                                    </p:set>
                                    <p:animEffect transition="in" filter="wedge">
                                      <p:cBhvr>
                                        <p:cTn id="16" dur="2000"/>
                                        <p:tgtEl>
                                          <p:spTgt spid="29">
                                            <p:txEl>
                                              <p:pRg st="0" end="0"/>
                                            </p:txEl>
                                          </p:spTgt>
                                        </p:tgtEl>
                                      </p:cBhvr>
                                    </p:animEffect>
                                  </p:childTnLst>
                                </p:cTn>
                              </p:par>
                              <p:par>
                                <p:cTn id="17" presetID="20" presetClass="entr" presetSubtype="0" fill="hold" nodeType="withEffect">
                                  <p:stCondLst>
                                    <p:cond delay="0"/>
                                  </p:stCondLst>
                                  <p:childTnLst>
                                    <p:set>
                                      <p:cBhvr>
                                        <p:cTn id="18" dur="1" fill="hold">
                                          <p:stCondLst>
                                            <p:cond delay="0"/>
                                          </p:stCondLst>
                                        </p:cTn>
                                        <p:tgtEl>
                                          <p:spTgt spid="29">
                                            <p:txEl>
                                              <p:pRg st="1" end="1"/>
                                            </p:txEl>
                                          </p:spTgt>
                                        </p:tgtEl>
                                        <p:attrNameLst>
                                          <p:attrName>style.visibility</p:attrName>
                                        </p:attrNameLst>
                                      </p:cBhvr>
                                      <p:to>
                                        <p:strVal val="visible"/>
                                      </p:to>
                                    </p:set>
                                    <p:animEffect transition="in" filter="wedge">
                                      <p:cBhvr>
                                        <p:cTn id="19" dur="2000"/>
                                        <p:tgtEl>
                                          <p:spTgt spid="29">
                                            <p:txEl>
                                              <p:pRg st="1" end="1"/>
                                            </p:txEl>
                                          </p:spTgt>
                                        </p:tgtEl>
                                      </p:cBhvr>
                                    </p:animEffect>
                                  </p:childTnLst>
                                </p:cTn>
                              </p:par>
                              <p:par>
                                <p:cTn id="20" presetID="20" presetClass="entr" presetSubtype="0" fill="hold" nodeType="withEffect">
                                  <p:stCondLst>
                                    <p:cond delay="0"/>
                                  </p:stCondLst>
                                  <p:childTnLst>
                                    <p:set>
                                      <p:cBhvr>
                                        <p:cTn id="21" dur="1" fill="hold">
                                          <p:stCondLst>
                                            <p:cond delay="0"/>
                                          </p:stCondLst>
                                        </p:cTn>
                                        <p:tgtEl>
                                          <p:spTgt spid="29">
                                            <p:txEl>
                                              <p:pRg st="2" end="2"/>
                                            </p:txEl>
                                          </p:spTgt>
                                        </p:tgtEl>
                                        <p:attrNameLst>
                                          <p:attrName>style.visibility</p:attrName>
                                        </p:attrNameLst>
                                      </p:cBhvr>
                                      <p:to>
                                        <p:strVal val="visible"/>
                                      </p:to>
                                    </p:set>
                                    <p:animEffect transition="in" filter="wedge">
                                      <p:cBhvr>
                                        <p:cTn id="22" dur="2000"/>
                                        <p:tgtEl>
                                          <p:spTgt spid="2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475913"/>
            <a:ext cx="4727848" cy="468052"/>
            <a:chOff x="0" y="475913"/>
            <a:chExt cx="4727848" cy="468052"/>
          </a:xfrm>
        </p:grpSpPr>
        <p:sp>
          <p:nvSpPr>
            <p:cNvPr id="3"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911424" y="509884"/>
              <a:ext cx="3816424" cy="400110"/>
            </a:xfrm>
            <a:prstGeom prst="rect">
              <a:avLst/>
            </a:prstGeom>
            <a:noFill/>
          </p:spPr>
          <p:txBody>
            <a:bodyPr wrap="square" rtlCol="0">
              <a:spAutoFit/>
            </a:bodyPr>
            <a:lstStyle/>
            <a:p>
              <a:endParaRPr lang="zh-CN" altLang="en-US" sz="2000" dirty="0">
                <a:latin typeface="思源黑体 CN Medium" panose="020B0600000000000000" pitchFamily="34" charset="-122"/>
                <a:ea typeface="思源黑体 CN Medium" panose="020B0600000000000000" pitchFamily="34" charset="-122"/>
              </a:endParaRPr>
            </a:p>
          </p:txBody>
        </p:sp>
      </p:grpSp>
      <p:sp>
        <p:nvSpPr>
          <p:cNvPr id="13" name="文本框 12"/>
          <p:cNvSpPr txBox="1"/>
          <p:nvPr/>
        </p:nvSpPr>
        <p:spPr>
          <a:xfrm>
            <a:off x="911242" y="422169"/>
            <a:ext cx="6888156" cy="521970"/>
          </a:xfrm>
          <a:prstGeom prst="rect">
            <a:avLst/>
          </a:prstGeom>
          <a:noFill/>
        </p:spPr>
        <p:txBody>
          <a:bodyPr wrap="square" rtlCol="0">
            <a:spAutoFit/>
          </a:bodyPr>
          <a:lstStyle/>
          <a:p>
            <a:r>
              <a:rPr lang="zh-CN" altLang="en-US" sz="2800" dirty="0">
                <a:latin typeface="微软雅黑" panose="020B0503020204020204" charset="-122"/>
                <a:ea typeface="微软雅黑" panose="020B0503020204020204" charset="-122"/>
              </a:rPr>
              <a:t>研究</a:t>
            </a:r>
            <a:r>
              <a:rPr lang="zh-CN" altLang="en-US" sz="2800" dirty="0">
                <a:latin typeface="微软雅黑" panose="020B0503020204020204" charset="-122"/>
                <a:ea typeface="微软雅黑" panose="020B0503020204020204" charset="-122"/>
              </a:rPr>
              <a:t>重点</a:t>
            </a:r>
            <a:endParaRPr lang="zh-CN" altLang="en-US" sz="2800" dirty="0">
              <a:latin typeface="微软雅黑" panose="020B0503020204020204" charset="-122"/>
              <a:ea typeface="微软雅黑" panose="020B0503020204020204" charset="-122"/>
            </a:endParaRPr>
          </a:p>
        </p:txBody>
      </p:sp>
      <p:pic>
        <p:nvPicPr>
          <p:cNvPr id="10" name="图片 9" descr="23-1"/>
          <p:cNvPicPr>
            <a:picLocks noChangeAspect="1"/>
          </p:cNvPicPr>
          <p:nvPr>
            <p:custDataLst>
              <p:tags r:id="rId1"/>
            </p:custDataLst>
          </p:nvPr>
        </p:nvPicPr>
        <p:blipFill>
          <a:blip r:embed="rId2" cstate="screen"/>
          <a:stretch>
            <a:fillRect/>
          </a:stretch>
        </p:blipFill>
        <p:spPr>
          <a:xfrm>
            <a:off x="9408160" y="325120"/>
            <a:ext cx="2105660" cy="727710"/>
          </a:xfrm>
          <a:prstGeom prst="rect">
            <a:avLst/>
          </a:prstGeom>
        </p:spPr>
      </p:pic>
      <p:grpSp>
        <p:nvGrpSpPr>
          <p:cNvPr id="12" name="组合 11"/>
          <p:cNvGrpSpPr/>
          <p:nvPr/>
        </p:nvGrpSpPr>
        <p:grpSpPr>
          <a:xfrm>
            <a:off x="1055370" y="1130935"/>
            <a:ext cx="10008235" cy="1793240"/>
            <a:chOff x="1662" y="1781"/>
            <a:chExt cx="15761" cy="2824"/>
          </a:xfrm>
        </p:grpSpPr>
        <p:sp>
          <p:nvSpPr>
            <p:cNvPr id="6" name="十字星 11"/>
            <p:cNvSpPr/>
            <p:nvPr>
              <p:custDataLst>
                <p:tags r:id="rId3"/>
              </p:custDataLst>
            </p:nvPr>
          </p:nvSpPr>
          <p:spPr bwMode="auto">
            <a:xfrm>
              <a:off x="1662" y="2339"/>
              <a:ext cx="850" cy="1388"/>
            </a:xfrm>
            <a:prstGeom prst="star4">
              <a:avLst/>
            </a:prstGeom>
            <a:solidFill>
              <a:srgbClr val="FF3300"/>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a:spAutoFit/>
            </a:bodyPr>
            <a:lstStyle/>
            <a:p>
              <a:pPr>
                <a:spcBef>
                  <a:spcPct val="50000"/>
                </a:spcBef>
                <a:buFontTx/>
                <a:buNone/>
                <a:defRPr/>
              </a:pPr>
              <a:endParaRPr lang="zh-CN" altLang="en-US" dirty="0">
                <a:solidFill>
                  <a:srgbClr val="0066FF"/>
                </a:solidFill>
                <a:latin typeface="黑体" panose="02010609060101010101" charset="-122"/>
                <a:ea typeface="黑体" panose="02010609060101010101" charset="-122"/>
              </a:endParaRPr>
            </a:p>
          </p:txBody>
        </p:sp>
        <p:sp>
          <p:nvSpPr>
            <p:cNvPr id="7" name="文本框 6"/>
            <p:cNvSpPr txBox="1"/>
            <p:nvPr/>
          </p:nvSpPr>
          <p:spPr>
            <a:xfrm>
              <a:off x="2715" y="1781"/>
              <a:ext cx="14709" cy="2825"/>
            </a:xfrm>
            <a:prstGeom prst="rect">
              <a:avLst/>
            </a:prstGeom>
            <a:noFill/>
          </p:spPr>
          <p:txBody>
            <a:bodyPr wrap="square" rtlCol="0">
              <a:noAutofit/>
            </a:bodyPr>
            <a:p>
              <a:pPr indent="457200" fontAlgn="auto">
                <a:lnSpc>
                  <a:spcPct val="150000"/>
                </a:lnSpc>
                <a:buFont typeface="Wingdings" panose="05000000000000000000" pitchFamily="2" charset="2"/>
                <a:buNone/>
              </a:pPr>
              <a:r>
                <a:rPr lang="zh-CN" altLang="en-US" b="1" dirty="0">
                  <a:solidFill>
                    <a:schemeClr val="tx1"/>
                  </a:solidFill>
                  <a:uFillTx/>
                  <a:latin typeface="Times New Roman" panose="02020603050405020304" pitchFamily="18" charset="0"/>
                  <a:sym typeface="+mn-ea"/>
                </a:rPr>
                <a:t>在</a:t>
              </a:r>
              <a:r>
                <a:rPr lang="en-US" altLang="zh-CN" b="1" dirty="0">
                  <a:solidFill>
                    <a:schemeClr val="tx1"/>
                  </a:solidFill>
                  <a:uFillTx/>
                  <a:latin typeface="Times New Roman" panose="02020603050405020304" pitchFamily="18" charset="0"/>
                  <a:sym typeface="+mn-ea"/>
                </a:rPr>
                <a:t>YOLOv8</a:t>
              </a:r>
              <a:r>
                <a:rPr lang="zh-CN" altLang="en-US" b="1" dirty="0">
                  <a:solidFill>
                    <a:schemeClr val="tx1"/>
                  </a:solidFill>
                  <a:uFillTx/>
                  <a:latin typeface="Times New Roman" panose="02020603050405020304" pitchFamily="18" charset="0"/>
                  <a:sym typeface="+mn-ea"/>
                </a:rPr>
                <a:t>算法框架下考虑空间、时间的算法，即考虑目标的静态特征与动态特征，同时引入自注意力机制，帮助模型更好捕捉</a:t>
              </a:r>
              <a:r>
                <a:rPr lang="zh-CN" altLang="en-US" b="1" dirty="0">
                  <a:solidFill>
                    <a:srgbClr val="FF0000"/>
                  </a:solidFill>
                  <a:uFillTx/>
                  <a:latin typeface="Times New Roman" panose="02020603050405020304" pitchFamily="18" charset="0"/>
                  <a:sym typeface="+mn-ea"/>
                </a:rPr>
                <a:t>全局特征与局部特征</a:t>
              </a:r>
              <a:r>
                <a:rPr lang="zh-CN" altLang="en-US" b="1" dirty="0">
                  <a:solidFill>
                    <a:schemeClr val="tx1"/>
                  </a:solidFill>
                  <a:uFillTx/>
                  <a:latin typeface="Times New Roman" panose="02020603050405020304" pitchFamily="18" charset="0"/>
                  <a:sym typeface="+mn-ea"/>
                </a:rPr>
                <a:t>之间的关系，弥补时空信息融合方面的不足，提高应用范围与目标检测精度与速度。</a:t>
              </a:r>
              <a:endParaRPr lang="en-US" altLang="zh-CN" dirty="0">
                <a:latin typeface="宋体" panose="02010600030101010101" pitchFamily="2" charset="-122"/>
                <a:ea typeface="宋体" panose="02010600030101010101" pitchFamily="2" charset="-122"/>
              </a:endParaRPr>
            </a:p>
            <a:p>
              <a:pPr marL="0" indent="0">
                <a:buNone/>
              </a:pPr>
              <a:endParaRPr lang="zh-CN" altLang="en-US"/>
            </a:p>
          </p:txBody>
        </p:sp>
      </p:grpSp>
      <p:grpSp>
        <p:nvGrpSpPr>
          <p:cNvPr id="11" name="组合 10"/>
          <p:cNvGrpSpPr/>
          <p:nvPr/>
        </p:nvGrpSpPr>
        <p:grpSpPr>
          <a:xfrm>
            <a:off x="1056005" y="3861435"/>
            <a:ext cx="10134600" cy="1793240"/>
            <a:chOff x="1663" y="6648"/>
            <a:chExt cx="15960" cy="2824"/>
          </a:xfrm>
        </p:grpSpPr>
        <p:sp>
          <p:nvSpPr>
            <p:cNvPr id="8" name="十字星 11"/>
            <p:cNvSpPr/>
            <p:nvPr>
              <p:custDataLst>
                <p:tags r:id="rId4"/>
              </p:custDataLst>
            </p:nvPr>
          </p:nvSpPr>
          <p:spPr bwMode="auto">
            <a:xfrm>
              <a:off x="1663" y="7215"/>
              <a:ext cx="850" cy="1388"/>
            </a:xfrm>
            <a:prstGeom prst="star4">
              <a:avLst/>
            </a:prstGeom>
            <a:solidFill>
              <a:srgbClr val="FF3300"/>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a:spAutoFit/>
            </a:bodyPr>
            <a:p>
              <a:pPr>
                <a:spcBef>
                  <a:spcPct val="50000"/>
                </a:spcBef>
                <a:buFontTx/>
                <a:buNone/>
                <a:defRPr/>
              </a:pPr>
              <a:endParaRPr lang="zh-CN" altLang="en-US" dirty="0">
                <a:solidFill>
                  <a:srgbClr val="0066FF"/>
                </a:solidFill>
                <a:latin typeface="黑体" panose="02010609060101010101" charset="-122"/>
                <a:ea typeface="黑体" panose="02010609060101010101" charset="-122"/>
              </a:endParaRPr>
            </a:p>
          </p:txBody>
        </p:sp>
        <p:sp>
          <p:nvSpPr>
            <p:cNvPr id="9" name="文本框 8"/>
            <p:cNvSpPr txBox="1"/>
            <p:nvPr/>
          </p:nvSpPr>
          <p:spPr>
            <a:xfrm>
              <a:off x="2915" y="6648"/>
              <a:ext cx="14709" cy="2825"/>
            </a:xfrm>
            <a:prstGeom prst="rect">
              <a:avLst/>
            </a:prstGeom>
            <a:noFill/>
          </p:spPr>
          <p:txBody>
            <a:bodyPr wrap="square" rtlCol="0">
              <a:noAutofit/>
            </a:bodyPr>
            <a:p>
              <a:pPr marL="0" indent="0">
                <a:buNone/>
              </a:pPr>
              <a:endParaRPr lang="en-US" altLang="zh-CN"/>
            </a:p>
          </p:txBody>
        </p:sp>
      </p:grpSp>
      <p:sp>
        <p:nvSpPr>
          <p:cNvPr id="17" name="文本框 16"/>
          <p:cNvSpPr txBox="1"/>
          <p:nvPr/>
        </p:nvSpPr>
        <p:spPr>
          <a:xfrm>
            <a:off x="1805305" y="3786505"/>
            <a:ext cx="9204960" cy="1753235"/>
          </a:xfrm>
          <a:prstGeom prst="rect">
            <a:avLst/>
          </a:prstGeom>
          <a:noFill/>
        </p:spPr>
        <p:txBody>
          <a:bodyPr wrap="square" rtlCol="0">
            <a:spAutoFit/>
          </a:bodyPr>
          <a:p>
            <a:pPr indent="457200" algn="l">
              <a:lnSpc>
                <a:spcPct val="150000"/>
              </a:lnSpc>
              <a:buClrTx/>
              <a:buSzTx/>
              <a:buFont typeface="Wingdings" panose="05000000000000000000" pitchFamily="2" charset="2"/>
            </a:pPr>
            <a:r>
              <a:rPr lang="zh-CN" altLang="en-US" b="1" dirty="0">
                <a:uFillTx/>
                <a:latin typeface="Times New Roman" panose="02020603050405020304" pitchFamily="18" charset="0"/>
              </a:rPr>
              <a:t>在RRT路径规划算法基础上改良，结合</a:t>
            </a:r>
            <a:r>
              <a:rPr lang="zh-CN" altLang="en-US" b="1" dirty="0">
                <a:solidFill>
                  <a:srgbClr val="FF0000"/>
                </a:solidFill>
                <a:uFillTx/>
                <a:latin typeface="Times New Roman" panose="02020603050405020304" pitchFamily="18" charset="0"/>
              </a:rPr>
              <a:t>多项式插值法</a:t>
            </a:r>
            <a:r>
              <a:rPr lang="zh-CN" altLang="en-US" b="1" dirty="0">
                <a:uFillTx/>
                <a:latin typeface="Times New Roman" panose="02020603050405020304" pitchFamily="18" charset="0"/>
              </a:rPr>
              <a:t>，寻找最优机械臂路径，且最大程度实现机械臂在高速运动的同时保持非常</a:t>
            </a:r>
            <a:r>
              <a:rPr lang="zh-CN" altLang="en-US" b="1" dirty="0">
                <a:solidFill>
                  <a:srgbClr val="FF0000"/>
                </a:solidFill>
                <a:uFillTx/>
                <a:latin typeface="Times New Roman" panose="02020603050405020304" pitchFamily="18" charset="0"/>
              </a:rPr>
              <a:t>连续、平滑、噪音低</a:t>
            </a:r>
            <a:r>
              <a:rPr lang="zh-CN" altLang="en-US" b="1" dirty="0">
                <a:uFillTx/>
                <a:latin typeface="Times New Roman" panose="02020603050405020304" pitchFamily="18" charset="0"/>
              </a:rPr>
              <a:t>的运动控制。</a:t>
            </a:r>
            <a:endParaRPr lang="zh-CN" altLang="en-US" b="1" dirty="0">
              <a:uFillTx/>
              <a:latin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475913"/>
            <a:ext cx="4727848" cy="468052"/>
            <a:chOff x="0" y="475913"/>
            <a:chExt cx="4727848" cy="468052"/>
          </a:xfrm>
        </p:grpSpPr>
        <p:sp>
          <p:nvSpPr>
            <p:cNvPr id="3"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911424" y="509884"/>
              <a:ext cx="3816424" cy="400110"/>
            </a:xfrm>
            <a:prstGeom prst="rect">
              <a:avLst/>
            </a:prstGeom>
            <a:noFill/>
          </p:spPr>
          <p:txBody>
            <a:bodyPr wrap="square" rtlCol="0">
              <a:spAutoFit/>
            </a:bodyPr>
            <a:lstStyle/>
            <a:p>
              <a:endParaRPr lang="zh-CN" altLang="en-US" sz="2000" dirty="0">
                <a:latin typeface="思源黑体 CN Medium" panose="020B0600000000000000" pitchFamily="34" charset="-122"/>
                <a:ea typeface="思源黑体 CN Medium" panose="020B0600000000000000" pitchFamily="34" charset="-122"/>
              </a:endParaRPr>
            </a:p>
          </p:txBody>
        </p:sp>
      </p:grpSp>
      <p:sp>
        <p:nvSpPr>
          <p:cNvPr id="13" name="文本框 12"/>
          <p:cNvSpPr txBox="1"/>
          <p:nvPr/>
        </p:nvSpPr>
        <p:spPr>
          <a:xfrm>
            <a:off x="911242" y="422169"/>
            <a:ext cx="6888156" cy="521970"/>
          </a:xfrm>
          <a:prstGeom prst="rect">
            <a:avLst/>
          </a:prstGeom>
          <a:noFill/>
        </p:spPr>
        <p:txBody>
          <a:bodyPr wrap="square" rtlCol="0">
            <a:spAutoFit/>
          </a:bodyPr>
          <a:lstStyle/>
          <a:p>
            <a:r>
              <a:rPr lang="zh-CN" altLang="en-US" sz="2800" dirty="0">
                <a:latin typeface="微软雅黑" panose="020B0503020204020204" charset="-122"/>
                <a:ea typeface="微软雅黑" panose="020B0503020204020204" charset="-122"/>
              </a:rPr>
              <a:t>研究</a:t>
            </a:r>
            <a:r>
              <a:rPr lang="zh-CN" altLang="en-US" sz="2800" dirty="0">
                <a:latin typeface="微软雅黑" panose="020B0503020204020204" charset="-122"/>
                <a:ea typeface="微软雅黑" panose="020B0503020204020204" charset="-122"/>
              </a:rPr>
              <a:t>重点</a:t>
            </a:r>
            <a:endParaRPr lang="zh-CN" altLang="en-US" sz="2800" dirty="0">
              <a:latin typeface="微软雅黑" panose="020B0503020204020204" charset="-122"/>
              <a:ea typeface="微软雅黑" panose="020B0503020204020204" charset="-122"/>
            </a:endParaRPr>
          </a:p>
        </p:txBody>
      </p:sp>
      <p:pic>
        <p:nvPicPr>
          <p:cNvPr id="10" name="图片 9" descr="23-1"/>
          <p:cNvPicPr>
            <a:picLocks noChangeAspect="1"/>
          </p:cNvPicPr>
          <p:nvPr>
            <p:custDataLst>
              <p:tags r:id="rId1"/>
            </p:custDataLst>
          </p:nvPr>
        </p:nvPicPr>
        <p:blipFill>
          <a:blip r:embed="rId2" cstate="screen"/>
          <a:stretch>
            <a:fillRect/>
          </a:stretch>
        </p:blipFill>
        <p:spPr>
          <a:xfrm>
            <a:off x="9408160" y="325120"/>
            <a:ext cx="2105660" cy="727710"/>
          </a:xfrm>
          <a:prstGeom prst="rect">
            <a:avLst/>
          </a:prstGeom>
        </p:spPr>
      </p:pic>
      <p:grpSp>
        <p:nvGrpSpPr>
          <p:cNvPr id="11" name="组合 10"/>
          <p:cNvGrpSpPr/>
          <p:nvPr/>
        </p:nvGrpSpPr>
        <p:grpSpPr>
          <a:xfrm>
            <a:off x="803910" y="1268730"/>
            <a:ext cx="10069195" cy="1797050"/>
            <a:chOff x="1767" y="6643"/>
            <a:chExt cx="15857" cy="2830"/>
          </a:xfrm>
        </p:grpSpPr>
        <p:sp>
          <p:nvSpPr>
            <p:cNvPr id="8" name="十字星 11"/>
            <p:cNvSpPr/>
            <p:nvPr>
              <p:custDataLst>
                <p:tags r:id="rId3"/>
              </p:custDataLst>
            </p:nvPr>
          </p:nvSpPr>
          <p:spPr bwMode="auto">
            <a:xfrm>
              <a:off x="1767" y="6643"/>
              <a:ext cx="850" cy="1388"/>
            </a:xfrm>
            <a:prstGeom prst="star4">
              <a:avLst/>
            </a:prstGeom>
            <a:solidFill>
              <a:srgbClr val="FF3300"/>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a:spAutoFit/>
            </a:bodyPr>
            <a:p>
              <a:pPr>
                <a:spcBef>
                  <a:spcPct val="50000"/>
                </a:spcBef>
                <a:buFontTx/>
                <a:buNone/>
                <a:defRPr/>
              </a:pPr>
              <a:endParaRPr lang="zh-CN" altLang="en-US" dirty="0">
                <a:solidFill>
                  <a:srgbClr val="0066FF"/>
                </a:solidFill>
                <a:latin typeface="黑体" panose="02010609060101010101" charset="-122"/>
                <a:ea typeface="黑体" panose="02010609060101010101" charset="-122"/>
              </a:endParaRPr>
            </a:p>
          </p:txBody>
        </p:sp>
        <p:sp>
          <p:nvSpPr>
            <p:cNvPr id="9" name="文本框 8"/>
            <p:cNvSpPr txBox="1"/>
            <p:nvPr/>
          </p:nvSpPr>
          <p:spPr>
            <a:xfrm>
              <a:off x="2915" y="6648"/>
              <a:ext cx="14709" cy="2825"/>
            </a:xfrm>
            <a:prstGeom prst="rect">
              <a:avLst/>
            </a:prstGeom>
            <a:noFill/>
          </p:spPr>
          <p:txBody>
            <a:bodyPr wrap="square" rtlCol="0">
              <a:noAutofit/>
            </a:bodyPr>
            <a:p>
              <a:pPr marL="0" indent="0">
                <a:buNone/>
              </a:pPr>
              <a:endParaRPr lang="en-US" altLang="zh-CN"/>
            </a:p>
          </p:txBody>
        </p:sp>
      </p:grpSp>
      <p:pic>
        <p:nvPicPr>
          <p:cNvPr id="14" name="图片 13"/>
          <p:cNvPicPr>
            <a:picLocks noChangeAspect="1"/>
          </p:cNvPicPr>
          <p:nvPr/>
        </p:nvPicPr>
        <p:blipFill>
          <a:blip r:embed="rId4"/>
          <a:stretch>
            <a:fillRect/>
          </a:stretch>
        </p:blipFill>
        <p:spPr>
          <a:xfrm>
            <a:off x="3489325" y="4149090"/>
            <a:ext cx="5427980" cy="2360295"/>
          </a:xfrm>
          <a:prstGeom prst="rect">
            <a:avLst/>
          </a:prstGeom>
        </p:spPr>
      </p:pic>
      <p:sp>
        <p:nvSpPr>
          <p:cNvPr id="15" name="文本框 14"/>
          <p:cNvSpPr txBox="1"/>
          <p:nvPr/>
        </p:nvSpPr>
        <p:spPr>
          <a:xfrm>
            <a:off x="1343660" y="1631950"/>
            <a:ext cx="9738995" cy="2490470"/>
          </a:xfrm>
          <a:prstGeom prst="rect">
            <a:avLst/>
          </a:prstGeom>
          <a:noFill/>
        </p:spPr>
        <p:txBody>
          <a:bodyPr wrap="square" rtlCol="0">
            <a:noAutofit/>
          </a:bodyPr>
          <a:p>
            <a:pPr indent="457200" fontAlgn="auto">
              <a:lnSpc>
                <a:spcPct val="150000"/>
              </a:lnSpc>
            </a:pPr>
            <a:r>
              <a:rPr lang="en-US" altLang="zh-CN" sz="1600" b="1">
                <a:solidFill>
                  <a:schemeClr val="tx1"/>
                </a:solidFill>
                <a:uFillTx/>
                <a:latin typeface="Times New Roman" panose="02020603050405020304" pitchFamily="18" charset="0"/>
              </a:rPr>
              <a:t>1</a:t>
            </a:r>
            <a:r>
              <a:rPr lang="zh-CN" altLang="en-US" sz="1600" b="1">
                <a:solidFill>
                  <a:schemeClr val="tx1"/>
                </a:solidFill>
                <a:uFillTx/>
                <a:latin typeface="Times New Roman" panose="02020603050405020304" pitchFamily="18" charset="0"/>
              </a:rPr>
              <a:t>、重新选择父节点过程</a:t>
            </a:r>
            <a:endParaRPr lang="zh-CN" altLang="en-US" sz="1600" b="1">
              <a:solidFill>
                <a:schemeClr val="tx1"/>
              </a:solidFill>
              <a:uFillTx/>
              <a:latin typeface="Times New Roman" panose="02020603050405020304" pitchFamily="18" charset="0"/>
            </a:endParaRPr>
          </a:p>
          <a:p>
            <a:pPr indent="457200" fontAlgn="auto">
              <a:lnSpc>
                <a:spcPct val="150000"/>
              </a:lnSpc>
            </a:pPr>
            <a:r>
              <a:rPr lang="zh-CN" altLang="en-US" sz="1600">
                <a:solidFill>
                  <a:schemeClr val="tx1"/>
                </a:solidFill>
                <a:uFillTx/>
                <a:latin typeface="Times New Roman" panose="02020603050405020304" pitchFamily="18" charset="0"/>
              </a:rPr>
              <a:t>节点</a:t>
            </a:r>
            <a:r>
              <a:rPr lang="en-US" altLang="zh-CN" sz="1600">
                <a:solidFill>
                  <a:schemeClr val="tx1"/>
                </a:solidFill>
                <a:uFillTx/>
                <a:latin typeface="Times New Roman" panose="02020603050405020304" pitchFamily="18" charset="0"/>
              </a:rPr>
              <a:t>X</a:t>
            </a:r>
            <a:r>
              <a:rPr lang="en-US" altLang="zh-CN" sz="1600" baseline="-25000">
                <a:solidFill>
                  <a:schemeClr val="tx1"/>
                </a:solidFill>
                <a:uFillTx/>
                <a:latin typeface="Times New Roman" panose="02020603050405020304" pitchFamily="18" charset="0"/>
              </a:rPr>
              <a:t>new</a:t>
            </a:r>
            <a:r>
              <a:rPr lang="zh-CN" altLang="en-US" sz="1600">
                <a:solidFill>
                  <a:schemeClr val="tx1"/>
                </a:solidFill>
                <a:uFillTx/>
                <a:latin typeface="Times New Roman" panose="02020603050405020304" pitchFamily="18" charset="0"/>
              </a:rPr>
              <a:t>附近以某个半径范围寻找“近邻”，作为替换 </a:t>
            </a:r>
            <a:r>
              <a:rPr lang="en-US" altLang="zh-CN" sz="1600">
                <a:solidFill>
                  <a:schemeClr val="tx1"/>
                </a:solidFill>
                <a:uFillTx/>
                <a:latin typeface="Times New Roman" panose="02020603050405020304" pitchFamily="18" charset="0"/>
                <a:sym typeface="+mn-ea"/>
              </a:rPr>
              <a:t>X</a:t>
            </a:r>
            <a:r>
              <a:rPr lang="en-US" altLang="zh-CN" sz="1600" baseline="-25000">
                <a:solidFill>
                  <a:schemeClr val="tx1"/>
                </a:solidFill>
                <a:uFillTx/>
                <a:latin typeface="Times New Roman" panose="02020603050405020304" pitchFamily="18" charset="0"/>
                <a:sym typeface="+mn-ea"/>
              </a:rPr>
              <a:t>new</a:t>
            </a:r>
            <a:r>
              <a:rPr lang="zh-CN" altLang="en-US" sz="1600">
                <a:solidFill>
                  <a:schemeClr val="tx1"/>
                </a:solidFill>
                <a:uFillTx/>
                <a:latin typeface="Times New Roman" panose="02020603050405020304" pitchFamily="18" charset="0"/>
              </a:rPr>
              <a:t>父节点的备选。依次计算“近邻”节点到起点的路径代价加上 </a:t>
            </a:r>
            <a:r>
              <a:rPr lang="en-US" altLang="zh-CN" sz="1600">
                <a:solidFill>
                  <a:schemeClr val="tx1"/>
                </a:solidFill>
                <a:uFillTx/>
                <a:latin typeface="Times New Roman" panose="02020603050405020304" pitchFamily="18" charset="0"/>
                <a:sym typeface="+mn-ea"/>
              </a:rPr>
              <a:t>X</a:t>
            </a:r>
            <a:r>
              <a:rPr lang="en-US" altLang="zh-CN" sz="1600" baseline="-25000">
                <a:solidFill>
                  <a:schemeClr val="tx1"/>
                </a:solidFill>
                <a:uFillTx/>
                <a:latin typeface="Times New Roman" panose="02020603050405020304" pitchFamily="18" charset="0"/>
                <a:sym typeface="+mn-ea"/>
              </a:rPr>
              <a:t>new</a:t>
            </a:r>
            <a:r>
              <a:rPr lang="zh-CN" altLang="en-US" sz="1600">
                <a:solidFill>
                  <a:schemeClr val="tx1"/>
                </a:solidFill>
                <a:uFillTx/>
                <a:latin typeface="Times New Roman" panose="02020603050405020304" pitchFamily="18" charset="0"/>
              </a:rPr>
              <a:t>到每个“近邻”的路径代价。在重新找父节点的过程中，以9节点 </a:t>
            </a:r>
            <a:r>
              <a:rPr lang="en-US" altLang="zh-CN" sz="1600">
                <a:solidFill>
                  <a:schemeClr val="tx1"/>
                </a:solidFill>
                <a:uFillTx/>
                <a:latin typeface="Times New Roman" panose="02020603050405020304" pitchFamily="18" charset="0"/>
                <a:sym typeface="+mn-ea"/>
              </a:rPr>
              <a:t>X</a:t>
            </a:r>
            <a:r>
              <a:rPr lang="en-US" altLang="zh-CN" sz="1600" baseline="-25000">
                <a:solidFill>
                  <a:schemeClr val="tx1"/>
                </a:solidFill>
                <a:uFillTx/>
                <a:latin typeface="Times New Roman" panose="02020603050405020304" pitchFamily="18" charset="0"/>
                <a:sym typeface="+mn-ea"/>
              </a:rPr>
              <a:t>new</a:t>
            </a:r>
            <a:r>
              <a:rPr lang="zh-CN" altLang="en-US" sz="1600">
                <a:solidFill>
                  <a:schemeClr val="tx1"/>
                </a:solidFill>
                <a:uFillTx/>
                <a:latin typeface="Times New Roman" panose="02020603050405020304" pitchFamily="18" charset="0"/>
              </a:rPr>
              <a:t>为圆心，以事先规定好的半径，找到在这个圆的范围内 </a:t>
            </a:r>
            <a:r>
              <a:rPr lang="en-US" altLang="zh-CN" sz="1600">
                <a:solidFill>
                  <a:schemeClr val="tx1"/>
                </a:solidFill>
                <a:uFillTx/>
                <a:latin typeface="Times New Roman" panose="02020603050405020304" pitchFamily="18" charset="0"/>
                <a:sym typeface="+mn-ea"/>
              </a:rPr>
              <a:t>X</a:t>
            </a:r>
            <a:r>
              <a:rPr lang="en-US" altLang="zh-CN" sz="1600" baseline="-25000">
                <a:solidFill>
                  <a:schemeClr val="tx1"/>
                </a:solidFill>
                <a:uFillTx/>
                <a:latin typeface="Times New Roman" panose="02020603050405020304" pitchFamily="18" charset="0"/>
                <a:sym typeface="+mn-ea"/>
              </a:rPr>
              <a:t>new</a:t>
            </a:r>
            <a:r>
              <a:rPr lang="zh-CN" altLang="en-US" sz="1600">
                <a:solidFill>
                  <a:schemeClr val="tx1"/>
                </a:solidFill>
                <a:uFillTx/>
                <a:latin typeface="Times New Roman" panose="02020603050405020304" pitchFamily="18" charset="0"/>
              </a:rPr>
              <a:t>的近邻，也就是4，5，8节点。</a:t>
            </a:r>
            <a:endParaRPr lang="zh-CN" altLang="en-US" sz="1600">
              <a:solidFill>
                <a:schemeClr val="tx1"/>
              </a:solidFill>
              <a:uFillTx/>
              <a:latin typeface="Times New Roman" panose="02020603050405020304" pitchFamily="18" charset="0"/>
            </a:endParaRPr>
          </a:p>
          <a:p>
            <a:pPr indent="457200" fontAlgn="auto">
              <a:lnSpc>
                <a:spcPct val="150000"/>
              </a:lnSpc>
            </a:pPr>
            <a:r>
              <a:rPr lang="zh-CN" altLang="en-US" sz="1600">
                <a:solidFill>
                  <a:schemeClr val="tx1"/>
                </a:solidFill>
                <a:uFillTx/>
                <a:latin typeface="Times New Roman" panose="02020603050405020304" pitchFamily="18" charset="0"/>
              </a:rPr>
              <a:t>原来的路径04</a:t>
            </a:r>
            <a:r>
              <a:rPr lang="en-US" altLang="zh-CN" sz="1600">
                <a:solidFill>
                  <a:schemeClr val="tx1"/>
                </a:solidFill>
                <a:uFillTx/>
                <a:latin typeface="Times New Roman" panose="02020603050405020304" pitchFamily="18" charset="0"/>
              </a:rPr>
              <a:t>6</a:t>
            </a:r>
            <a:r>
              <a:rPr lang="zh-CN" altLang="en-US" sz="1600">
                <a:solidFill>
                  <a:schemeClr val="tx1"/>
                </a:solidFill>
                <a:uFillTx/>
                <a:latin typeface="Times New Roman" panose="02020603050405020304" pitchFamily="18" charset="0"/>
              </a:rPr>
              <a:t>9代价为16，备选的三个节点与 </a:t>
            </a:r>
            <a:r>
              <a:rPr lang="en-US" altLang="zh-CN" sz="1600">
                <a:solidFill>
                  <a:schemeClr val="tx1"/>
                </a:solidFill>
                <a:uFillTx/>
                <a:latin typeface="Times New Roman" panose="02020603050405020304" pitchFamily="18" charset="0"/>
                <a:sym typeface="+mn-ea"/>
              </a:rPr>
              <a:t>X</a:t>
            </a:r>
            <a:r>
              <a:rPr lang="en-US" altLang="zh-CN" sz="1600" baseline="-25000">
                <a:solidFill>
                  <a:schemeClr val="tx1"/>
                </a:solidFill>
                <a:uFillTx/>
                <a:latin typeface="Times New Roman" panose="02020603050405020304" pitchFamily="18" charset="0"/>
                <a:sym typeface="+mn-ea"/>
              </a:rPr>
              <a:t>new</a:t>
            </a:r>
            <a:r>
              <a:rPr lang="zh-CN" altLang="en-US" sz="1600">
                <a:solidFill>
                  <a:schemeClr val="tx1"/>
                </a:solidFill>
                <a:uFillTx/>
                <a:latin typeface="Times New Roman" panose="02020603050405020304" pitchFamily="18" charset="0"/>
              </a:rPr>
              <a:t> 组成的路径0159，049和01589代价分别为11，14和12，因此如果5节点作为9节点的新父节点，则路径代价相对是最小的，因此我们把9节点的父节点由原来的节点4变为节点5，则重新生成的随机树。</a:t>
            </a:r>
            <a:endParaRPr lang="zh-CN" altLang="en-US" sz="1600">
              <a:solidFill>
                <a:schemeClr val="tx1"/>
              </a:solidFill>
              <a:uFillTx/>
              <a:latin typeface="Times New Roman" panose="02020603050405020304" pitchFamily="18" charset="0"/>
            </a:endParaRPr>
          </a:p>
        </p:txBody>
      </p:sp>
      <p:sp>
        <p:nvSpPr>
          <p:cNvPr id="16" name="文本框 15"/>
          <p:cNvSpPr txBox="1"/>
          <p:nvPr/>
        </p:nvSpPr>
        <p:spPr>
          <a:xfrm>
            <a:off x="1343660" y="1124585"/>
            <a:ext cx="4719320" cy="460375"/>
          </a:xfrm>
          <a:prstGeom prst="rect">
            <a:avLst/>
          </a:prstGeom>
          <a:noFill/>
        </p:spPr>
        <p:txBody>
          <a:bodyPr wrap="square" rtlCol="0">
            <a:spAutoFit/>
          </a:bodyPr>
          <a:p>
            <a:r>
              <a:rPr lang="en-US" altLang="zh-CN">
                <a:solidFill>
                  <a:schemeClr val="tx1"/>
                </a:solidFill>
                <a:uFillTx/>
                <a:latin typeface="Times New Roman" panose="02020603050405020304" pitchFamily="18" charset="0"/>
              </a:rPr>
              <a:t>RRT*</a:t>
            </a:r>
            <a:r>
              <a:rPr lang="zh-CN" altLang="en-US">
                <a:solidFill>
                  <a:schemeClr val="tx1"/>
                </a:solidFill>
                <a:uFillTx/>
                <a:latin typeface="Times New Roman" panose="02020603050405020304" pitchFamily="18" charset="0"/>
              </a:rPr>
              <a:t>算法（改进快速随机探索树）</a:t>
            </a:r>
            <a:endParaRPr lang="zh-CN" altLang="en-US">
              <a:solidFill>
                <a:schemeClr val="tx1"/>
              </a:solidFill>
              <a:uFillTx/>
              <a:latin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475913"/>
            <a:ext cx="4727848" cy="468052"/>
            <a:chOff x="0" y="475913"/>
            <a:chExt cx="4727848" cy="468052"/>
          </a:xfrm>
        </p:grpSpPr>
        <p:sp>
          <p:nvSpPr>
            <p:cNvPr id="3"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911424" y="509884"/>
              <a:ext cx="3816424" cy="400110"/>
            </a:xfrm>
            <a:prstGeom prst="rect">
              <a:avLst/>
            </a:prstGeom>
            <a:noFill/>
          </p:spPr>
          <p:txBody>
            <a:bodyPr wrap="square" rtlCol="0">
              <a:spAutoFit/>
            </a:bodyPr>
            <a:lstStyle/>
            <a:p>
              <a:endParaRPr lang="zh-CN" altLang="en-US" sz="2000" dirty="0">
                <a:latin typeface="思源黑体 CN Medium" panose="020B0600000000000000" pitchFamily="34" charset="-122"/>
                <a:ea typeface="思源黑体 CN Medium" panose="020B0600000000000000" pitchFamily="34" charset="-122"/>
              </a:endParaRPr>
            </a:p>
          </p:txBody>
        </p:sp>
      </p:grpSp>
      <p:sp>
        <p:nvSpPr>
          <p:cNvPr id="13" name="文本框 12"/>
          <p:cNvSpPr txBox="1"/>
          <p:nvPr/>
        </p:nvSpPr>
        <p:spPr>
          <a:xfrm>
            <a:off x="911242" y="422169"/>
            <a:ext cx="6888156" cy="521970"/>
          </a:xfrm>
          <a:prstGeom prst="rect">
            <a:avLst/>
          </a:prstGeom>
          <a:noFill/>
        </p:spPr>
        <p:txBody>
          <a:bodyPr wrap="square" rtlCol="0">
            <a:spAutoFit/>
          </a:bodyPr>
          <a:lstStyle/>
          <a:p>
            <a:r>
              <a:rPr lang="zh-CN" altLang="en-US" sz="2800" dirty="0">
                <a:latin typeface="微软雅黑" panose="020B0503020204020204" charset="-122"/>
                <a:ea typeface="微软雅黑" panose="020B0503020204020204" charset="-122"/>
              </a:rPr>
              <a:t>研究</a:t>
            </a:r>
            <a:r>
              <a:rPr lang="zh-CN" altLang="en-US" sz="2800" dirty="0">
                <a:latin typeface="微软雅黑" panose="020B0503020204020204" charset="-122"/>
                <a:ea typeface="微软雅黑" panose="020B0503020204020204" charset="-122"/>
              </a:rPr>
              <a:t>重点</a:t>
            </a:r>
            <a:endParaRPr lang="zh-CN" altLang="en-US" sz="2800" dirty="0">
              <a:latin typeface="微软雅黑" panose="020B0503020204020204" charset="-122"/>
              <a:ea typeface="微软雅黑" panose="020B0503020204020204" charset="-122"/>
            </a:endParaRPr>
          </a:p>
        </p:txBody>
      </p:sp>
      <p:pic>
        <p:nvPicPr>
          <p:cNvPr id="10" name="图片 9" descr="23-1"/>
          <p:cNvPicPr>
            <a:picLocks noChangeAspect="1"/>
          </p:cNvPicPr>
          <p:nvPr>
            <p:custDataLst>
              <p:tags r:id="rId1"/>
            </p:custDataLst>
          </p:nvPr>
        </p:nvPicPr>
        <p:blipFill>
          <a:blip r:embed="rId2" cstate="screen"/>
          <a:stretch>
            <a:fillRect/>
          </a:stretch>
        </p:blipFill>
        <p:spPr>
          <a:xfrm>
            <a:off x="9408160" y="325120"/>
            <a:ext cx="2105660" cy="727710"/>
          </a:xfrm>
          <a:prstGeom prst="rect">
            <a:avLst/>
          </a:prstGeom>
        </p:spPr>
      </p:pic>
      <p:grpSp>
        <p:nvGrpSpPr>
          <p:cNvPr id="11" name="组合 10"/>
          <p:cNvGrpSpPr/>
          <p:nvPr/>
        </p:nvGrpSpPr>
        <p:grpSpPr>
          <a:xfrm>
            <a:off x="803910" y="1268730"/>
            <a:ext cx="10069195" cy="1797050"/>
            <a:chOff x="1767" y="6643"/>
            <a:chExt cx="15857" cy="2830"/>
          </a:xfrm>
        </p:grpSpPr>
        <p:sp>
          <p:nvSpPr>
            <p:cNvPr id="8" name="十字星 11"/>
            <p:cNvSpPr/>
            <p:nvPr>
              <p:custDataLst>
                <p:tags r:id="rId3"/>
              </p:custDataLst>
            </p:nvPr>
          </p:nvSpPr>
          <p:spPr bwMode="auto">
            <a:xfrm>
              <a:off x="1767" y="6643"/>
              <a:ext cx="850" cy="1388"/>
            </a:xfrm>
            <a:prstGeom prst="star4">
              <a:avLst/>
            </a:prstGeom>
            <a:solidFill>
              <a:srgbClr val="FF3300"/>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a:spAutoFit/>
            </a:bodyPr>
            <a:p>
              <a:pPr>
                <a:spcBef>
                  <a:spcPct val="50000"/>
                </a:spcBef>
                <a:buFontTx/>
                <a:buNone/>
                <a:defRPr/>
              </a:pPr>
              <a:endParaRPr lang="zh-CN" altLang="en-US" dirty="0">
                <a:solidFill>
                  <a:srgbClr val="0066FF"/>
                </a:solidFill>
                <a:latin typeface="黑体" panose="02010609060101010101" charset="-122"/>
                <a:ea typeface="黑体" panose="02010609060101010101" charset="-122"/>
              </a:endParaRPr>
            </a:p>
          </p:txBody>
        </p:sp>
        <p:sp>
          <p:nvSpPr>
            <p:cNvPr id="9" name="文本框 8"/>
            <p:cNvSpPr txBox="1"/>
            <p:nvPr/>
          </p:nvSpPr>
          <p:spPr>
            <a:xfrm>
              <a:off x="2915" y="6648"/>
              <a:ext cx="14709" cy="2825"/>
            </a:xfrm>
            <a:prstGeom prst="rect">
              <a:avLst/>
            </a:prstGeom>
            <a:noFill/>
          </p:spPr>
          <p:txBody>
            <a:bodyPr wrap="square" rtlCol="0">
              <a:noAutofit/>
            </a:bodyPr>
            <a:p>
              <a:pPr marL="0" indent="0">
                <a:buNone/>
              </a:pPr>
              <a:endParaRPr lang="en-US" altLang="zh-CN"/>
            </a:p>
          </p:txBody>
        </p:sp>
      </p:grpSp>
      <p:pic>
        <p:nvPicPr>
          <p:cNvPr id="6" name="图片 5"/>
          <p:cNvPicPr>
            <a:picLocks noChangeAspect="1"/>
          </p:cNvPicPr>
          <p:nvPr/>
        </p:nvPicPr>
        <p:blipFill>
          <a:blip r:embed="rId4"/>
          <a:stretch>
            <a:fillRect/>
          </a:stretch>
        </p:blipFill>
        <p:spPr>
          <a:xfrm>
            <a:off x="3293745" y="3860800"/>
            <a:ext cx="5906770" cy="2645410"/>
          </a:xfrm>
          <a:prstGeom prst="rect">
            <a:avLst/>
          </a:prstGeom>
        </p:spPr>
      </p:pic>
      <p:sp>
        <p:nvSpPr>
          <p:cNvPr id="7" name="文本框 6"/>
          <p:cNvSpPr txBox="1"/>
          <p:nvPr/>
        </p:nvSpPr>
        <p:spPr>
          <a:xfrm>
            <a:off x="1421130" y="1675130"/>
            <a:ext cx="9439910" cy="2553335"/>
          </a:xfrm>
          <a:prstGeom prst="rect">
            <a:avLst/>
          </a:prstGeom>
          <a:noFill/>
        </p:spPr>
        <p:txBody>
          <a:bodyPr wrap="square" rtlCol="0">
            <a:spAutoFit/>
          </a:bodyPr>
          <a:p>
            <a:pPr indent="457200"/>
            <a:r>
              <a:rPr lang="en-US" altLang="zh-CN" sz="1600" b="1">
                <a:solidFill>
                  <a:schemeClr val="tx1"/>
                </a:solidFill>
                <a:uFillTx/>
                <a:latin typeface="Times New Roman" panose="02020603050405020304" pitchFamily="18" charset="0"/>
              </a:rPr>
              <a:t>2</a:t>
            </a:r>
            <a:r>
              <a:rPr lang="zh-CN" altLang="en-US" sz="1600" b="1">
                <a:solidFill>
                  <a:schemeClr val="tx1"/>
                </a:solidFill>
                <a:uFillTx/>
                <a:latin typeface="Times New Roman" panose="02020603050405020304" pitchFamily="18" charset="0"/>
              </a:rPr>
              <a:t>、重布线过程</a:t>
            </a:r>
            <a:endParaRPr lang="zh-CN" altLang="en-US" sz="1600" b="1">
              <a:solidFill>
                <a:schemeClr val="tx1"/>
              </a:solidFill>
              <a:uFillTx/>
              <a:latin typeface="Times New Roman" panose="02020603050405020304" pitchFamily="18" charset="0"/>
            </a:endParaRPr>
          </a:p>
          <a:p>
            <a:pPr indent="457200" fontAlgn="auto">
              <a:lnSpc>
                <a:spcPct val="150000"/>
              </a:lnSpc>
            </a:pPr>
            <a:r>
              <a:rPr lang="zh-CN" altLang="en-US" sz="1600">
                <a:solidFill>
                  <a:schemeClr val="tx1"/>
                </a:solidFill>
                <a:uFillTx/>
                <a:latin typeface="Times New Roman" panose="02020603050405020304" pitchFamily="18" charset="0"/>
              </a:rPr>
              <a:t>9节点为新生成的节点</a:t>
            </a:r>
            <a:r>
              <a:rPr lang="zh-CN" altLang="en-US" sz="1600">
                <a:solidFill>
                  <a:schemeClr val="tx1"/>
                </a:solidFill>
                <a:uFillTx/>
                <a:latin typeface="Times New Roman" panose="02020603050405020304" pitchFamily="18" charset="0"/>
                <a:sym typeface="+mn-ea"/>
              </a:rPr>
              <a:t>X</a:t>
            </a:r>
            <a:r>
              <a:rPr lang="zh-CN" altLang="en-US" sz="1600" baseline="-25000">
                <a:solidFill>
                  <a:schemeClr val="tx1"/>
                </a:solidFill>
                <a:uFillTx/>
                <a:latin typeface="Times New Roman" panose="02020603050405020304" pitchFamily="18" charset="0"/>
                <a:sym typeface="+mn-ea"/>
              </a:rPr>
              <a:t>new</a:t>
            </a:r>
            <a:r>
              <a:rPr lang="zh-CN" altLang="en-US" sz="1600">
                <a:solidFill>
                  <a:schemeClr val="tx1"/>
                </a:solidFill>
                <a:uFillTx/>
                <a:latin typeface="Times New Roman" panose="02020603050405020304" pitchFamily="18" charset="0"/>
              </a:rPr>
              <a:t>，近邻节点分别为节点4 , 6 , 8 。它们父节点分别为节点0 , 4 , 5。路径分别为04，046，0158，代价分别为10，15 和9。如果将4节点的父节点改为9节点</a:t>
            </a:r>
            <a:r>
              <a:rPr lang="zh-CN" altLang="en-US" sz="1600">
                <a:solidFill>
                  <a:schemeClr val="tx1"/>
                </a:solidFill>
                <a:uFillTx/>
                <a:latin typeface="Times New Roman" panose="02020603050405020304" pitchFamily="18" charset="0"/>
                <a:sym typeface="+mn-ea"/>
              </a:rPr>
              <a:t>X</a:t>
            </a:r>
            <a:r>
              <a:rPr lang="zh-CN" altLang="en-US" sz="1600" baseline="-25000">
                <a:solidFill>
                  <a:schemeClr val="tx1"/>
                </a:solidFill>
                <a:uFillTx/>
                <a:latin typeface="Times New Roman" panose="02020603050405020304" pitchFamily="18" charset="0"/>
                <a:sym typeface="+mn-ea"/>
              </a:rPr>
              <a:t>new</a:t>
            </a:r>
            <a:r>
              <a:rPr lang="zh-CN" altLang="en-US" sz="1600">
                <a:solidFill>
                  <a:schemeClr val="tx1"/>
                </a:solidFill>
                <a:uFillTx/>
                <a:latin typeface="Times New Roman" panose="02020603050405020304" pitchFamily="18" charset="0"/>
              </a:rPr>
              <a:t>，则到达节点4的路径变为01594，代价为15 大于原来的路径代价10，因此不改变4节点的父节点。同理，改变了8节点的父节点，路径代价将由原来的9变为14，也不改变8节点的父节点。如果改变6节点的父节点为</a:t>
            </a:r>
            <a:r>
              <a:rPr lang="zh-CN" altLang="en-US" sz="1600">
                <a:solidFill>
                  <a:schemeClr val="tx1"/>
                </a:solidFill>
                <a:uFillTx/>
                <a:latin typeface="Times New Roman" panose="02020603050405020304" pitchFamily="18" charset="0"/>
                <a:sym typeface="+mn-ea"/>
              </a:rPr>
              <a:t>X</a:t>
            </a:r>
            <a:r>
              <a:rPr lang="zh-CN" altLang="en-US" sz="1600" baseline="-25000">
                <a:solidFill>
                  <a:schemeClr val="tx1"/>
                </a:solidFill>
                <a:uFillTx/>
                <a:latin typeface="Times New Roman" panose="02020603050405020304" pitchFamily="18" charset="0"/>
                <a:sym typeface="+mn-ea"/>
              </a:rPr>
              <a:t>new</a:t>
            </a:r>
            <a:r>
              <a:rPr lang="zh-CN" altLang="en-US" sz="1600">
                <a:solidFill>
                  <a:schemeClr val="tx1"/>
                </a:solidFill>
                <a:uFillTx/>
                <a:latin typeface="Times New Roman" panose="02020603050405020304" pitchFamily="18" charset="0"/>
              </a:rPr>
              <a:t>则路径变为01596，代价为12小于原来的路径代价15，因此将6的父节点改为节点9。</a:t>
            </a:r>
            <a:endParaRPr lang="zh-CN" altLang="en-US" sz="1600">
              <a:solidFill>
                <a:schemeClr val="tx1"/>
              </a:solidFill>
              <a:uFillTx/>
              <a:latin typeface="Times New Roman" panose="02020603050405020304" pitchFamily="18" charset="0"/>
            </a:endParaRPr>
          </a:p>
          <a:p>
            <a:pPr indent="457200" fontAlgn="auto">
              <a:lnSpc>
                <a:spcPct val="150000"/>
              </a:lnSpc>
            </a:pPr>
            <a:endParaRPr lang="en-US" altLang="zh-CN" sz="1600" b="1">
              <a:solidFill>
                <a:srgbClr val="FF0000"/>
              </a:solidFill>
              <a:uFillTx/>
              <a:latin typeface="Times New Roman" panose="02020603050405020304" pitchFamily="18" charset="0"/>
            </a:endParaRPr>
          </a:p>
        </p:txBody>
      </p:sp>
      <p:sp>
        <p:nvSpPr>
          <p:cNvPr id="12" name="文本框 11"/>
          <p:cNvSpPr txBox="1"/>
          <p:nvPr/>
        </p:nvSpPr>
        <p:spPr>
          <a:xfrm>
            <a:off x="1343660" y="1124585"/>
            <a:ext cx="4719320" cy="460375"/>
          </a:xfrm>
          <a:prstGeom prst="rect">
            <a:avLst/>
          </a:prstGeom>
          <a:noFill/>
        </p:spPr>
        <p:txBody>
          <a:bodyPr wrap="square" rtlCol="0">
            <a:spAutoFit/>
          </a:bodyPr>
          <a:p>
            <a:r>
              <a:rPr lang="en-US" altLang="zh-CN">
                <a:solidFill>
                  <a:schemeClr val="tx1"/>
                </a:solidFill>
                <a:uFillTx/>
                <a:latin typeface="Times New Roman" panose="02020603050405020304" pitchFamily="18" charset="0"/>
              </a:rPr>
              <a:t>RRT*</a:t>
            </a:r>
            <a:r>
              <a:rPr lang="zh-CN" altLang="en-US">
                <a:solidFill>
                  <a:schemeClr val="tx1"/>
                </a:solidFill>
                <a:uFillTx/>
                <a:latin typeface="Times New Roman" panose="02020603050405020304" pitchFamily="18" charset="0"/>
              </a:rPr>
              <a:t>算法（改进快速随机探索树）</a:t>
            </a:r>
            <a:endParaRPr lang="zh-CN" altLang="en-US">
              <a:solidFill>
                <a:schemeClr val="tx1"/>
              </a:solidFill>
              <a:uFillTx/>
              <a:latin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475913"/>
            <a:ext cx="4727848" cy="468052"/>
            <a:chOff x="0" y="475913"/>
            <a:chExt cx="4727848" cy="468052"/>
          </a:xfrm>
        </p:grpSpPr>
        <p:sp>
          <p:nvSpPr>
            <p:cNvPr id="3"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911424" y="509884"/>
              <a:ext cx="3816424" cy="400110"/>
            </a:xfrm>
            <a:prstGeom prst="rect">
              <a:avLst/>
            </a:prstGeom>
            <a:noFill/>
          </p:spPr>
          <p:txBody>
            <a:bodyPr wrap="square" rtlCol="0">
              <a:spAutoFit/>
            </a:bodyPr>
            <a:lstStyle/>
            <a:p>
              <a:endParaRPr lang="zh-CN" altLang="en-US" sz="2000" dirty="0">
                <a:latin typeface="思源黑体 CN Medium" panose="020B0600000000000000" pitchFamily="34" charset="-122"/>
                <a:ea typeface="思源黑体 CN Medium" panose="020B0600000000000000" pitchFamily="34" charset="-122"/>
              </a:endParaRPr>
            </a:p>
          </p:txBody>
        </p:sp>
      </p:grpSp>
      <p:sp>
        <p:nvSpPr>
          <p:cNvPr id="13" name="文本框 12"/>
          <p:cNvSpPr txBox="1"/>
          <p:nvPr/>
        </p:nvSpPr>
        <p:spPr>
          <a:xfrm>
            <a:off x="911242" y="422169"/>
            <a:ext cx="6888156" cy="521970"/>
          </a:xfrm>
          <a:prstGeom prst="rect">
            <a:avLst/>
          </a:prstGeom>
          <a:noFill/>
        </p:spPr>
        <p:txBody>
          <a:bodyPr wrap="square" rtlCol="0">
            <a:spAutoFit/>
          </a:bodyPr>
          <a:lstStyle/>
          <a:p>
            <a:r>
              <a:rPr lang="zh-CN" altLang="en-US" sz="2800" dirty="0">
                <a:latin typeface="微软雅黑" panose="020B0503020204020204" charset="-122"/>
                <a:ea typeface="微软雅黑" panose="020B0503020204020204" charset="-122"/>
              </a:rPr>
              <a:t>研究</a:t>
            </a:r>
            <a:r>
              <a:rPr lang="zh-CN" altLang="en-US" sz="2800" dirty="0">
                <a:latin typeface="微软雅黑" panose="020B0503020204020204" charset="-122"/>
                <a:ea typeface="微软雅黑" panose="020B0503020204020204" charset="-122"/>
              </a:rPr>
              <a:t>重点</a:t>
            </a:r>
            <a:endParaRPr lang="zh-CN" altLang="en-US" sz="2800" dirty="0">
              <a:latin typeface="微软雅黑" panose="020B0503020204020204" charset="-122"/>
              <a:ea typeface="微软雅黑" panose="020B0503020204020204" charset="-122"/>
            </a:endParaRPr>
          </a:p>
        </p:txBody>
      </p:sp>
      <p:pic>
        <p:nvPicPr>
          <p:cNvPr id="10" name="图片 9" descr="23-1"/>
          <p:cNvPicPr>
            <a:picLocks noChangeAspect="1"/>
          </p:cNvPicPr>
          <p:nvPr>
            <p:custDataLst>
              <p:tags r:id="rId1"/>
            </p:custDataLst>
          </p:nvPr>
        </p:nvPicPr>
        <p:blipFill>
          <a:blip r:embed="rId2" cstate="screen"/>
          <a:stretch>
            <a:fillRect/>
          </a:stretch>
        </p:blipFill>
        <p:spPr>
          <a:xfrm>
            <a:off x="9408160" y="325120"/>
            <a:ext cx="2105660" cy="727710"/>
          </a:xfrm>
          <a:prstGeom prst="rect">
            <a:avLst/>
          </a:prstGeom>
        </p:spPr>
      </p:pic>
      <p:grpSp>
        <p:nvGrpSpPr>
          <p:cNvPr id="15" name="组合 14"/>
          <p:cNvGrpSpPr/>
          <p:nvPr/>
        </p:nvGrpSpPr>
        <p:grpSpPr>
          <a:xfrm>
            <a:off x="983615" y="1988820"/>
            <a:ext cx="9817100" cy="2799080"/>
            <a:chOff x="1662" y="2003"/>
            <a:chExt cx="15460" cy="4408"/>
          </a:xfrm>
        </p:grpSpPr>
        <p:grpSp>
          <p:nvGrpSpPr>
            <p:cNvPr id="11" name="组合 10"/>
            <p:cNvGrpSpPr/>
            <p:nvPr/>
          </p:nvGrpSpPr>
          <p:grpSpPr>
            <a:xfrm>
              <a:off x="1662" y="2003"/>
              <a:ext cx="15461" cy="3084"/>
              <a:chOff x="2163" y="6648"/>
              <a:chExt cx="15461" cy="3084"/>
            </a:xfrm>
          </p:grpSpPr>
          <p:sp>
            <p:nvSpPr>
              <p:cNvPr id="8" name="十字星 11"/>
              <p:cNvSpPr/>
              <p:nvPr>
                <p:custDataLst>
                  <p:tags r:id="rId3"/>
                </p:custDataLst>
              </p:nvPr>
            </p:nvSpPr>
            <p:spPr bwMode="auto">
              <a:xfrm>
                <a:off x="2163" y="8344"/>
                <a:ext cx="850" cy="1388"/>
              </a:xfrm>
              <a:prstGeom prst="star4">
                <a:avLst/>
              </a:prstGeom>
              <a:solidFill>
                <a:srgbClr val="FF3300"/>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a:spAutoFit/>
              </a:bodyPr>
              <a:p>
                <a:pPr>
                  <a:spcBef>
                    <a:spcPct val="50000"/>
                  </a:spcBef>
                  <a:buFontTx/>
                  <a:buNone/>
                  <a:defRPr/>
                </a:pPr>
                <a:endParaRPr lang="zh-CN" altLang="en-US" dirty="0">
                  <a:solidFill>
                    <a:srgbClr val="0066FF"/>
                  </a:solidFill>
                  <a:latin typeface="黑体" panose="02010609060101010101" charset="-122"/>
                  <a:ea typeface="黑体" panose="02010609060101010101" charset="-122"/>
                </a:endParaRPr>
              </a:p>
            </p:txBody>
          </p:sp>
          <p:sp>
            <p:nvSpPr>
              <p:cNvPr id="9" name="文本框 8"/>
              <p:cNvSpPr txBox="1"/>
              <p:nvPr/>
            </p:nvSpPr>
            <p:spPr>
              <a:xfrm>
                <a:off x="2915" y="6648"/>
                <a:ext cx="14709" cy="2825"/>
              </a:xfrm>
              <a:prstGeom prst="rect">
                <a:avLst/>
              </a:prstGeom>
              <a:noFill/>
            </p:spPr>
            <p:txBody>
              <a:bodyPr wrap="square" rtlCol="0">
                <a:noAutofit/>
              </a:bodyPr>
              <a:p>
                <a:pPr marL="0" indent="0">
                  <a:buNone/>
                </a:pPr>
                <a:endParaRPr lang="en-US" altLang="zh-CN"/>
              </a:p>
            </p:txBody>
          </p:sp>
        </p:grpSp>
        <p:sp>
          <p:nvSpPr>
            <p:cNvPr id="14" name="文本框 13"/>
            <p:cNvSpPr txBox="1"/>
            <p:nvPr/>
          </p:nvSpPr>
          <p:spPr>
            <a:xfrm>
              <a:off x="2943" y="2549"/>
              <a:ext cx="14179" cy="3863"/>
            </a:xfrm>
            <a:prstGeom prst="rect">
              <a:avLst/>
            </a:prstGeom>
          </p:spPr>
          <p:txBody>
            <a:bodyPr wrap="square">
              <a:noAutofit/>
            </a:bodyPr>
            <a:p>
              <a:pPr indent="457200" fontAlgn="auto">
                <a:lnSpc>
                  <a:spcPct val="150000"/>
                </a:lnSpc>
                <a:spcBef>
                  <a:spcPct val="0"/>
                </a:spcBef>
                <a:spcAft>
                  <a:spcPts val="900"/>
                </a:spcAft>
              </a:pPr>
              <a:r>
                <a:rPr lang="zh-CN" altLang="en-US" sz="1600" b="0" i="0">
                  <a:solidFill>
                    <a:srgbClr val="4D4D4D"/>
                  </a:solidFill>
                  <a:uFillTx/>
                  <a:latin typeface="Times New Roman" panose="02020603050405020304" pitchFamily="18" charset="0"/>
                </a:rPr>
                <a:t>重布线过程的意义在于每当生成了新的节点后，是否可以通过重新布线，使得某些节点的路径代价减少。如果以整体的眼光看，并不是每一个重新布线的节点都会出现在最终生成的路径中，但在生成随机树的过程中，</a:t>
              </a:r>
              <a:r>
                <a:rPr lang="zh-CN" altLang="en-US" sz="1600" b="1" i="0">
                  <a:solidFill>
                    <a:srgbClr val="FF0000"/>
                  </a:solidFill>
                  <a:uFillTx/>
                  <a:latin typeface="Times New Roman" panose="02020603050405020304" pitchFamily="18" charset="0"/>
                </a:rPr>
                <a:t>每一次的重布线都尽可能的为最终路径代价减小创造机会</a:t>
              </a:r>
              <a:r>
                <a:rPr lang="zh-CN" altLang="en-US" sz="1600" b="0" i="0">
                  <a:solidFill>
                    <a:srgbClr val="4D4D4D"/>
                  </a:solidFill>
                  <a:uFillTx/>
                  <a:latin typeface="Times New Roman" panose="02020603050405020304" pitchFamily="18" charset="0"/>
                </a:rPr>
                <a:t>。</a:t>
              </a:r>
              <a:endParaRPr lang="zh-CN" altLang="en-US" sz="1600" b="0" i="0">
                <a:solidFill>
                  <a:srgbClr val="4D4D4D"/>
                </a:solidFill>
                <a:uFillTx/>
                <a:latin typeface="Times New Roman" panose="02020603050405020304" pitchFamily="18" charset="0"/>
              </a:endParaRPr>
            </a:p>
            <a:p>
              <a:pPr indent="457200" fontAlgn="auto">
                <a:lnSpc>
                  <a:spcPct val="150000"/>
                </a:lnSpc>
                <a:spcBef>
                  <a:spcPct val="0"/>
                </a:spcBef>
                <a:spcAft>
                  <a:spcPts val="900"/>
                </a:spcAft>
              </a:pPr>
              <a:r>
                <a:rPr lang="en-US" altLang="zh-CN" sz="1600" b="0" i="0">
                  <a:solidFill>
                    <a:srgbClr val="4D4D4D"/>
                  </a:solidFill>
                  <a:uFillTx/>
                  <a:latin typeface="Times New Roman" panose="02020603050405020304" pitchFamily="18" charset="0"/>
                </a:rPr>
                <a:t>RRT*</a:t>
              </a:r>
              <a:r>
                <a:rPr lang="zh-CN" altLang="en-US" sz="1600" b="0" i="0">
                  <a:solidFill>
                    <a:srgbClr val="4D4D4D"/>
                  </a:solidFill>
                  <a:uFillTx/>
                  <a:latin typeface="Times New Roman" panose="02020603050405020304" pitchFamily="18" charset="0"/>
                </a:rPr>
                <a:t>算法的核心在于上述的两个过程：重新选择父节点和重布线。这两个过程相辅相成，</a:t>
              </a:r>
              <a:r>
                <a:rPr lang="zh-CN" altLang="en-US" sz="1600" b="1" i="0">
                  <a:solidFill>
                    <a:srgbClr val="FF0000"/>
                  </a:solidFill>
                  <a:uFillTx/>
                  <a:latin typeface="Times New Roman" panose="02020603050405020304" pitchFamily="18" charset="0"/>
                </a:rPr>
                <a:t>重新选择父节点使新生成的节点路径代价尽可能小，重布线使得生成新节点后的随机树减少冗余通路，减小路径代价。</a:t>
              </a:r>
              <a:endParaRPr lang="zh-CN" altLang="en-US" sz="1600" b="1" i="0">
                <a:solidFill>
                  <a:srgbClr val="FF0000"/>
                </a:solidFill>
                <a:uFillTx/>
                <a:latin typeface="Times New Roman" panose="02020603050405020304" pitchFamily="18"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文本框 3"/>
          <p:cNvSpPr txBox="1"/>
          <p:nvPr/>
        </p:nvSpPr>
        <p:spPr>
          <a:xfrm>
            <a:off x="1761520" y="853863"/>
            <a:ext cx="1415772" cy="3168352"/>
          </a:xfrm>
          <a:prstGeom prst="rect">
            <a:avLst/>
          </a:prstGeom>
          <a:noFill/>
        </p:spPr>
        <p:txBody>
          <a:bodyPr vert="eaVert" wrap="square" rtlCol="0">
            <a:spAutoFit/>
          </a:bodyPr>
          <a:lstStyle/>
          <a:p>
            <a:pPr algn="ctr"/>
            <a:r>
              <a:rPr lang="zh-CN" altLang="en-US" sz="8000" dirty="0">
                <a:solidFill>
                  <a:schemeClr val="bg1"/>
                </a:solidFill>
                <a:latin typeface="思源黑体 CN Bold" panose="02010600030101010101" pitchFamily="34" charset="-122"/>
                <a:ea typeface="思源黑体 CN Bold" panose="02010600030101010101" pitchFamily="34" charset="-122"/>
              </a:rPr>
              <a:t>目录</a:t>
            </a:r>
            <a:endParaRPr lang="zh-CN" altLang="en-US" sz="8000" dirty="0">
              <a:solidFill>
                <a:schemeClr val="bg1"/>
              </a:solidFill>
              <a:latin typeface="思源黑体 CN Bold" panose="02010600030101010101" pitchFamily="34" charset="-122"/>
              <a:ea typeface="思源黑体 CN Bold" panose="02010600030101010101" pitchFamily="34" charset="-122"/>
            </a:endParaRPr>
          </a:p>
        </p:txBody>
      </p:sp>
      <p:cxnSp>
        <p:nvCxnSpPr>
          <p:cNvPr id="6" name="直接连接符 5"/>
          <p:cNvCxnSpPr/>
          <p:nvPr/>
        </p:nvCxnSpPr>
        <p:spPr>
          <a:xfrm flipV="1">
            <a:off x="1659719" y="3355474"/>
            <a:ext cx="1571258" cy="504056"/>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030343" y="3150556"/>
            <a:ext cx="798195" cy="3168352"/>
          </a:xfrm>
          <a:prstGeom prst="rect">
            <a:avLst/>
          </a:prstGeom>
          <a:noFill/>
        </p:spPr>
        <p:txBody>
          <a:bodyPr vert="eaVert" wrap="square" rtlCol="0" anchor="t" anchorCtr="0">
            <a:spAutoFit/>
          </a:bodyPr>
          <a:lstStyle/>
          <a:p>
            <a:pPr algn="ctr"/>
            <a:r>
              <a:rPr lang="en-US" altLang="zh-CN" sz="4000" dirty="0">
                <a:solidFill>
                  <a:schemeClr val="bg1"/>
                </a:solidFill>
                <a:latin typeface="思源黑体 CN Bold" panose="02010600030101010101" pitchFamily="34" charset="-122"/>
                <a:ea typeface="思源黑体 CN Bold" panose="02010600030101010101" pitchFamily="34" charset="-122"/>
              </a:rPr>
              <a:t>CONTENT</a:t>
            </a:r>
            <a:endParaRPr lang="en-US" altLang="zh-CN" sz="4000" dirty="0">
              <a:solidFill>
                <a:schemeClr val="bg1"/>
              </a:solidFill>
              <a:latin typeface="思源黑体 CN Bold" panose="02010600030101010101" pitchFamily="34" charset="-122"/>
              <a:ea typeface="思源黑体 CN Bold" panose="02010600030101010101" pitchFamily="34" charset="-122"/>
            </a:endParaRPr>
          </a:p>
        </p:txBody>
      </p:sp>
      <p:sp>
        <p:nvSpPr>
          <p:cNvPr id="10" name="矩形: 圆角 9"/>
          <p:cNvSpPr/>
          <p:nvPr>
            <p:custDataLst>
              <p:tags r:id="rId1"/>
            </p:custDataLst>
          </p:nvPr>
        </p:nvSpPr>
        <p:spPr>
          <a:xfrm>
            <a:off x="4862408" y="1268770"/>
            <a:ext cx="237388"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p:custDataLst>
              <p:tags r:id="rId2"/>
            </p:custDataLst>
          </p:nvPr>
        </p:nvSpPr>
        <p:spPr>
          <a:xfrm>
            <a:off x="4863113" y="2464355"/>
            <a:ext cx="237389"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p:cNvSpPr/>
          <p:nvPr>
            <p:custDataLst>
              <p:tags r:id="rId3"/>
            </p:custDataLst>
          </p:nvPr>
        </p:nvSpPr>
        <p:spPr>
          <a:xfrm>
            <a:off x="4857665" y="3650082"/>
            <a:ext cx="232678"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圆角 15"/>
          <p:cNvSpPr/>
          <p:nvPr>
            <p:custDataLst>
              <p:tags r:id="rId4"/>
            </p:custDataLst>
          </p:nvPr>
        </p:nvSpPr>
        <p:spPr>
          <a:xfrm>
            <a:off x="4858668" y="4858685"/>
            <a:ext cx="232679"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custDataLst>
              <p:tags r:id="rId5"/>
            </p:custDataLst>
          </p:nvPr>
        </p:nvSpPr>
        <p:spPr>
          <a:xfrm>
            <a:off x="5293876" y="1485751"/>
            <a:ext cx="3816424" cy="521970"/>
          </a:xfrm>
          <a:prstGeom prst="rect">
            <a:avLst/>
          </a:prstGeom>
          <a:noFill/>
        </p:spPr>
        <p:txBody>
          <a:bodyPr wrap="square" rtlCol="0">
            <a:spAutoFit/>
          </a:bodyPr>
          <a:lstStyle/>
          <a:p>
            <a:r>
              <a:rPr lang="zh-CN" altLang="en-US" sz="2800" dirty="0">
                <a:solidFill>
                  <a:schemeClr val="tx1"/>
                </a:solidFill>
                <a:latin typeface="思源黑体 CN Medium" panose="020B0600000000000000" pitchFamily="34" charset="-122"/>
                <a:ea typeface="思源黑体 CN Medium" panose="020B0600000000000000" pitchFamily="34" charset="-122"/>
              </a:rPr>
              <a:t>选题背景与意义</a:t>
            </a:r>
            <a:endParaRPr lang="zh-CN" altLang="en-US" sz="2800" dirty="0">
              <a:solidFill>
                <a:schemeClr val="tx1"/>
              </a:solidFill>
              <a:latin typeface="思源黑体 CN Medium" panose="020B0600000000000000" pitchFamily="34" charset="-122"/>
              <a:ea typeface="思源黑体 CN Medium" panose="020B0600000000000000" pitchFamily="34" charset="-122"/>
            </a:endParaRPr>
          </a:p>
        </p:txBody>
      </p:sp>
      <p:sp>
        <p:nvSpPr>
          <p:cNvPr id="31" name="文本框 30"/>
          <p:cNvSpPr txBox="1"/>
          <p:nvPr>
            <p:custDataLst>
              <p:tags r:id="rId6"/>
            </p:custDataLst>
          </p:nvPr>
        </p:nvSpPr>
        <p:spPr>
          <a:xfrm>
            <a:off x="5293270" y="2708813"/>
            <a:ext cx="3816424" cy="521970"/>
          </a:xfrm>
          <a:prstGeom prst="rect">
            <a:avLst/>
          </a:prstGeom>
          <a:noFill/>
        </p:spPr>
        <p:txBody>
          <a:bodyPr wrap="square" rtlCol="0">
            <a:spAutoFit/>
          </a:bodyPr>
          <a:lstStyle/>
          <a:p>
            <a:r>
              <a:rPr lang="zh-CN" altLang="en-US" sz="2800" dirty="0">
                <a:solidFill>
                  <a:schemeClr val="tx1"/>
                </a:solidFill>
                <a:latin typeface="思源黑体 CN Medium" panose="020B0600000000000000" pitchFamily="34" charset="-122"/>
                <a:ea typeface="思源黑体 CN Medium" panose="020B0600000000000000" pitchFamily="34" charset="-122"/>
              </a:rPr>
              <a:t>研究内容与方法</a:t>
            </a:r>
            <a:endParaRPr lang="zh-CN" altLang="en-US" sz="2800" dirty="0">
              <a:solidFill>
                <a:schemeClr val="tx1"/>
              </a:solidFill>
              <a:latin typeface="思源黑体 CN Medium" panose="020B0600000000000000" pitchFamily="34" charset="-122"/>
              <a:ea typeface="思源黑体 CN Medium" panose="020B0600000000000000" pitchFamily="34" charset="-122"/>
            </a:endParaRPr>
          </a:p>
        </p:txBody>
      </p:sp>
      <p:sp>
        <p:nvSpPr>
          <p:cNvPr id="33" name="文本框 32"/>
          <p:cNvSpPr txBox="1"/>
          <p:nvPr>
            <p:custDataLst>
              <p:tags r:id="rId7"/>
            </p:custDataLst>
          </p:nvPr>
        </p:nvSpPr>
        <p:spPr>
          <a:xfrm>
            <a:off x="5304065" y="3859631"/>
            <a:ext cx="3816424" cy="521970"/>
          </a:xfrm>
          <a:prstGeom prst="rect">
            <a:avLst/>
          </a:prstGeom>
          <a:noFill/>
        </p:spPr>
        <p:txBody>
          <a:bodyPr wrap="square" rtlCol="0">
            <a:spAutoFit/>
          </a:bodyPr>
          <a:lstStyle/>
          <a:p>
            <a:r>
              <a:rPr lang="zh-CN" altLang="en-US" sz="2800" b="1" dirty="0">
                <a:solidFill>
                  <a:srgbClr val="FF0000"/>
                </a:solidFill>
                <a:latin typeface="思源黑体 CN Medium" panose="020B0600000000000000" pitchFamily="34" charset="-122"/>
                <a:ea typeface="思源黑体 CN Medium" panose="020B0600000000000000" pitchFamily="34" charset="-122"/>
              </a:rPr>
              <a:t>课题工作基础</a:t>
            </a:r>
            <a:endParaRPr lang="zh-CN" altLang="en-US" sz="2800" b="1" dirty="0">
              <a:solidFill>
                <a:srgbClr val="FF0000"/>
              </a:solidFill>
              <a:latin typeface="思源黑体 CN Medium" panose="020B0600000000000000" pitchFamily="34" charset="-122"/>
              <a:ea typeface="思源黑体 CN Medium" panose="020B0600000000000000" pitchFamily="34" charset="-122"/>
            </a:endParaRPr>
          </a:p>
        </p:txBody>
      </p:sp>
      <p:pic>
        <p:nvPicPr>
          <p:cNvPr id="7" name="图片 6"/>
          <p:cNvPicPr>
            <a:picLocks noChangeAspect="1"/>
          </p:cNvPicPr>
          <p:nvPr/>
        </p:nvPicPr>
        <p:blipFill>
          <a:blip r:embed="rId8"/>
          <a:stretch>
            <a:fillRect/>
          </a:stretch>
        </p:blipFill>
        <p:spPr>
          <a:xfrm>
            <a:off x="911425" y="775821"/>
            <a:ext cx="3096344" cy="5499808"/>
          </a:xfrm>
          <a:prstGeom prst="rect">
            <a:avLst/>
          </a:prstGeom>
        </p:spPr>
      </p:pic>
      <p:sp>
        <p:nvSpPr>
          <p:cNvPr id="2" name="文本框 1"/>
          <p:cNvSpPr txBox="1"/>
          <p:nvPr>
            <p:custDataLst>
              <p:tags r:id="rId9"/>
            </p:custDataLst>
          </p:nvPr>
        </p:nvSpPr>
        <p:spPr>
          <a:xfrm>
            <a:off x="5293360" y="5053965"/>
            <a:ext cx="4084955" cy="521970"/>
          </a:xfrm>
          <a:prstGeom prst="rect">
            <a:avLst/>
          </a:prstGeom>
          <a:noFill/>
        </p:spPr>
        <p:txBody>
          <a:bodyPr wrap="square" rtlCol="0">
            <a:spAutoFit/>
          </a:bodyPr>
          <a:p>
            <a:pPr algn="l">
              <a:buClrTx/>
              <a:buSzTx/>
              <a:buFontTx/>
            </a:pPr>
            <a:r>
              <a:rPr lang="zh-CN" altLang="en-US" sz="2800" dirty="0">
                <a:latin typeface="思源黑体 CN Medium" panose="020B0600000000000000" pitchFamily="34" charset="-122"/>
                <a:ea typeface="思源黑体 CN Medium" panose="020B0600000000000000" pitchFamily="34" charset="-122"/>
              </a:rPr>
              <a:t>研究预期成果</a:t>
            </a:r>
            <a:endParaRPr lang="zh-CN" altLang="en-US" sz="2800" dirty="0">
              <a:latin typeface="思源黑体 CN Medium" panose="020B0600000000000000" pitchFamily="34" charset="-122"/>
              <a:ea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1" grpId="0"/>
      <p:bldP spid="33" grpId="0"/>
      <p:bldP spid="2" grpId="0"/>
      <p:bldP spid="25" grpId="1"/>
      <p:bldP spid="31" grpId="1"/>
      <p:bldP spid="33" grpId="1"/>
      <p:bldP spid="2" grpId="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alpha val="93000"/>
          </a:schemeClr>
        </a:solidFill>
        <a:effectLst/>
      </p:bgPr>
    </p:bg>
    <p:spTree>
      <p:nvGrpSpPr>
        <p:cNvPr id="1" name=""/>
        <p:cNvGrpSpPr/>
        <p:nvPr/>
      </p:nvGrpSpPr>
      <p:grpSpPr>
        <a:xfrm>
          <a:off x="0" y="0"/>
          <a:ext cx="0" cy="0"/>
          <a:chOff x="0" y="0"/>
          <a:chExt cx="0" cy="0"/>
        </a:xfrm>
      </p:grpSpPr>
      <p:grpSp>
        <p:nvGrpSpPr>
          <p:cNvPr id="12" name="组合 11"/>
          <p:cNvGrpSpPr/>
          <p:nvPr/>
        </p:nvGrpSpPr>
        <p:grpSpPr>
          <a:xfrm>
            <a:off x="0" y="475913"/>
            <a:ext cx="839416" cy="468052"/>
            <a:chOff x="0" y="475913"/>
            <a:chExt cx="839416" cy="468052"/>
          </a:xfrm>
        </p:grpSpPr>
        <p:sp>
          <p:nvSpPr>
            <p:cNvPr id="14"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descr="23-1"/>
          <p:cNvPicPr>
            <a:picLocks noChangeAspect="1"/>
          </p:cNvPicPr>
          <p:nvPr/>
        </p:nvPicPr>
        <p:blipFill>
          <a:blip r:embed="rId1" cstate="screen"/>
          <a:stretch>
            <a:fillRect/>
          </a:stretch>
        </p:blipFill>
        <p:spPr>
          <a:xfrm>
            <a:off x="9408160" y="325120"/>
            <a:ext cx="2105660" cy="727710"/>
          </a:xfrm>
          <a:prstGeom prst="rect">
            <a:avLst/>
          </a:prstGeom>
        </p:spPr>
      </p:pic>
      <p:graphicFrame>
        <p:nvGraphicFramePr>
          <p:cNvPr id="2" name="图示 1"/>
          <p:cNvGraphicFramePr/>
          <p:nvPr/>
        </p:nvGraphicFramePr>
        <p:xfrm>
          <a:off x="-1548000" y="1197030"/>
          <a:ext cx="13248001" cy="5472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文本框 12"/>
          <p:cNvSpPr txBox="1"/>
          <p:nvPr>
            <p:custDataLst>
              <p:tags r:id="rId7"/>
            </p:custDataLst>
          </p:nvPr>
        </p:nvSpPr>
        <p:spPr>
          <a:xfrm>
            <a:off x="911242" y="422169"/>
            <a:ext cx="6888156" cy="521970"/>
          </a:xfrm>
          <a:prstGeom prst="rect">
            <a:avLst/>
          </a:prstGeom>
          <a:noFill/>
        </p:spPr>
        <p:txBody>
          <a:bodyPr wrap="square" rtlCol="0">
            <a:spAutoFit/>
          </a:bodyPr>
          <a:p>
            <a:r>
              <a:rPr lang="zh-CN" altLang="en-US" sz="2800" dirty="0">
                <a:latin typeface="微软雅黑" panose="020B0503020204020204" charset="-122"/>
                <a:ea typeface="微软雅黑" panose="020B0503020204020204" charset="-122"/>
              </a:rPr>
              <a:t>前期</a:t>
            </a:r>
            <a:r>
              <a:rPr lang="zh-CN" altLang="en-US" sz="2800" dirty="0">
                <a:latin typeface="微软雅黑" panose="020B0503020204020204" charset="-122"/>
                <a:ea typeface="微软雅黑" panose="020B0503020204020204" charset="-122"/>
              </a:rPr>
              <a:t>工作</a:t>
            </a:r>
            <a:endParaRPr lang="zh-CN" altLang="en-US" sz="2800" dirty="0">
              <a:latin typeface="微软雅黑" panose="020B0503020204020204" charset="-122"/>
              <a:ea typeface="微软雅黑" panose="020B0503020204020204" charset="-122"/>
            </a:endParaRPr>
          </a:p>
        </p:txBody>
      </p:sp>
      <p:grpSp>
        <p:nvGrpSpPr>
          <p:cNvPr id="4" name="组合 3"/>
          <p:cNvGrpSpPr/>
          <p:nvPr>
            <p:custDataLst>
              <p:tags r:id="rId8"/>
            </p:custDataLst>
          </p:nvPr>
        </p:nvGrpSpPr>
        <p:grpSpPr>
          <a:xfrm>
            <a:off x="3856355" y="1772285"/>
            <a:ext cx="4232910" cy="4149725"/>
            <a:chOff x="6258" y="1898"/>
            <a:chExt cx="6666" cy="6535"/>
          </a:xfrm>
        </p:grpSpPr>
        <p:sp>
          <p:nvSpPr>
            <p:cNvPr id="28674" name="任意多边形 1"/>
            <p:cNvSpPr/>
            <p:nvPr>
              <p:custDataLst>
                <p:tags r:id="rId9"/>
              </p:custDataLst>
            </p:nvPr>
          </p:nvSpPr>
          <p:spPr>
            <a:xfrm>
              <a:off x="8835" y="5445"/>
              <a:ext cx="3693" cy="2988"/>
            </a:xfrm>
            <a:custGeom>
              <a:avLst/>
              <a:gdLst/>
              <a:ahLst/>
              <a:cxnLst>
                <a:cxn ang="0">
                  <a:pos x="1603524" y="0"/>
                </a:cxn>
                <a:cxn ang="0">
                  <a:pos x="1982537" y="298221"/>
                </a:cxn>
                <a:cxn ang="0">
                  <a:pos x="2344738" y="13230"/>
                </a:cxn>
                <a:cxn ang="0">
                  <a:pos x="2318882" y="186258"/>
                </a:cxn>
                <a:cxn ang="0">
                  <a:pos x="637986" y="1696635"/>
                </a:cxn>
                <a:cxn ang="0">
                  <a:pos x="480686" y="1703617"/>
                </a:cxn>
                <a:cxn ang="0">
                  <a:pos x="480686" y="1897063"/>
                </a:cxn>
                <a:cxn ang="0">
                  <a:pos x="0" y="1286233"/>
                </a:cxn>
                <a:cxn ang="0">
                  <a:pos x="480686" y="675403"/>
                </a:cxn>
                <a:cxn ang="0">
                  <a:pos x="480686" y="967917"/>
                </a:cxn>
                <a:cxn ang="0">
                  <a:pos x="571762" y="963874"/>
                </a:cxn>
                <a:cxn ang="0">
                  <a:pos x="1597176" y="42483"/>
                </a:cxn>
                <a:cxn ang="0">
                  <a:pos x="1603524" y="0"/>
                </a:cxn>
              </a:cxnLst>
              <a:pathLst>
                <a:path w="2344740" h="1897191">
                  <a:moveTo>
                    <a:pt x="1603525" y="0"/>
                  </a:moveTo>
                  <a:lnTo>
                    <a:pt x="1982539" y="298241"/>
                  </a:lnTo>
                  <a:lnTo>
                    <a:pt x="2344740" y="13231"/>
                  </a:lnTo>
                  <a:lnTo>
                    <a:pt x="2318884" y="186271"/>
                  </a:lnTo>
                  <a:cubicBezTo>
                    <a:pt x="2158138" y="997670"/>
                    <a:pt x="1477110" y="1621891"/>
                    <a:pt x="637987" y="1696749"/>
                  </a:cubicBezTo>
                  <a:lnTo>
                    <a:pt x="480686" y="1703732"/>
                  </a:lnTo>
                  <a:lnTo>
                    <a:pt x="480686" y="1897191"/>
                  </a:lnTo>
                  <a:lnTo>
                    <a:pt x="0" y="1286320"/>
                  </a:lnTo>
                  <a:lnTo>
                    <a:pt x="480686" y="675449"/>
                  </a:lnTo>
                  <a:lnTo>
                    <a:pt x="480686" y="967982"/>
                  </a:lnTo>
                  <a:lnTo>
                    <a:pt x="571762" y="963939"/>
                  </a:lnTo>
                  <a:cubicBezTo>
                    <a:pt x="1083661" y="918272"/>
                    <a:pt x="1499115" y="537472"/>
                    <a:pt x="1597177" y="42486"/>
                  </a:cubicBezTo>
                  <a:lnTo>
                    <a:pt x="1603525" y="0"/>
                  </a:lnTo>
                  <a:close/>
                </a:path>
              </a:pathLst>
            </a:custGeom>
            <a:solidFill>
              <a:srgbClr val="DDEAF6">
                <a:alpha val="100000"/>
              </a:srgbClr>
            </a:solidFill>
            <a:ln w="12700" cap="flat" cmpd="sng">
              <a:solidFill>
                <a:srgbClr val="1F1F1F">
                  <a:alpha val="100000"/>
                </a:srgbClr>
              </a:solidFill>
              <a:prstDash val="solid"/>
              <a:bevel/>
              <a:headEnd type="none" w="med" len="med"/>
              <a:tailEnd type="none" w="med" len="med"/>
            </a:ln>
          </p:spPr>
          <p:txBody>
            <a:bodyPr/>
            <a:p>
              <a:endParaRPr lang="zh-CN" altLang="en-US"/>
            </a:p>
          </p:txBody>
        </p:sp>
        <p:sp>
          <p:nvSpPr>
            <p:cNvPr id="28675" name="任意多边形 2"/>
            <p:cNvSpPr/>
            <p:nvPr>
              <p:custDataLst>
                <p:tags r:id="rId10"/>
              </p:custDataLst>
            </p:nvPr>
          </p:nvSpPr>
          <p:spPr>
            <a:xfrm>
              <a:off x="9860" y="2220"/>
              <a:ext cx="3065" cy="3713"/>
            </a:xfrm>
            <a:custGeom>
              <a:avLst/>
              <a:gdLst/>
              <a:ahLst/>
              <a:cxnLst>
                <a:cxn ang="0">
                  <a:pos x="0" y="0"/>
                </a:cxn>
                <a:cxn ang="0">
                  <a:pos x="13978" y="706"/>
                </a:cxn>
                <a:cxn ang="0">
                  <a:pos x="1707765" y="1876945"/>
                </a:cxn>
                <a:cxn ang="0">
                  <a:pos x="1946275" y="1876945"/>
                </a:cxn>
                <a:cxn ang="0">
                  <a:pos x="1335417" y="2357438"/>
                </a:cxn>
                <a:cxn ang="0">
                  <a:pos x="724560" y="1876945"/>
                </a:cxn>
                <a:cxn ang="0">
                  <a:pos x="972032" y="1876945"/>
                </a:cxn>
                <a:cxn ang="0">
                  <a:pos x="149784" y="774028"/>
                </a:cxn>
                <a:cxn ang="0">
                  <a:pos x="53064" y="750128"/>
                </a:cxn>
                <a:cxn ang="0">
                  <a:pos x="321776" y="408769"/>
                </a:cxn>
                <a:cxn ang="0">
                  <a:pos x="0" y="0"/>
                </a:cxn>
              </a:cxnLst>
              <a:pathLst>
                <a:path w="1946318" h="2358384">
                  <a:moveTo>
                    <a:pt x="0" y="0"/>
                  </a:moveTo>
                  <a:lnTo>
                    <a:pt x="13978" y="706"/>
                  </a:lnTo>
                  <a:cubicBezTo>
                    <a:pt x="965374" y="97326"/>
                    <a:pt x="1707803" y="900810"/>
                    <a:pt x="1707803" y="1877698"/>
                  </a:cubicBezTo>
                  <a:lnTo>
                    <a:pt x="1946318" y="1877698"/>
                  </a:lnTo>
                  <a:lnTo>
                    <a:pt x="1335447" y="2358384"/>
                  </a:lnTo>
                  <a:lnTo>
                    <a:pt x="724576" y="1877698"/>
                  </a:lnTo>
                  <a:lnTo>
                    <a:pt x="972053" y="1877698"/>
                  </a:lnTo>
                  <a:cubicBezTo>
                    <a:pt x="972053" y="1356251"/>
                    <a:pt x="625293" y="915792"/>
                    <a:pt x="149787" y="774339"/>
                  </a:cubicBezTo>
                  <a:lnTo>
                    <a:pt x="53065" y="750429"/>
                  </a:lnTo>
                  <a:lnTo>
                    <a:pt x="321783" y="408933"/>
                  </a:lnTo>
                  <a:lnTo>
                    <a:pt x="0" y="0"/>
                  </a:lnTo>
                  <a:close/>
                </a:path>
              </a:pathLst>
            </a:custGeom>
            <a:solidFill>
              <a:srgbClr val="DDEAF6">
                <a:alpha val="100000"/>
              </a:srgbClr>
            </a:solidFill>
            <a:ln w="12700" cap="flat" cmpd="sng">
              <a:solidFill>
                <a:srgbClr val="1F1F1F">
                  <a:alpha val="100000"/>
                </a:srgbClr>
              </a:solidFill>
              <a:prstDash val="solid"/>
              <a:bevel/>
              <a:headEnd type="none" w="med" len="med"/>
              <a:tailEnd type="none" w="med" len="med"/>
            </a:ln>
          </p:spPr>
          <p:txBody>
            <a:bodyPr/>
            <a:p>
              <a:endParaRPr lang="zh-CN" altLang="en-US"/>
            </a:p>
          </p:txBody>
        </p:sp>
        <p:sp>
          <p:nvSpPr>
            <p:cNvPr id="28676" name="任意多边形 4"/>
            <p:cNvSpPr/>
            <p:nvPr>
              <p:custDataLst>
                <p:tags r:id="rId11"/>
              </p:custDataLst>
            </p:nvPr>
          </p:nvSpPr>
          <p:spPr>
            <a:xfrm>
              <a:off x="6610" y="1898"/>
              <a:ext cx="3748" cy="3045"/>
            </a:xfrm>
            <a:custGeom>
              <a:avLst/>
              <a:gdLst/>
              <a:ahLst/>
              <a:cxnLst>
                <a:cxn ang="0">
                  <a:pos x="1898990" y="0"/>
                </a:cxn>
                <a:cxn ang="0">
                  <a:pos x="2379663" y="610789"/>
                </a:cxn>
                <a:cxn ang="0">
                  <a:pos x="1898990" y="1221577"/>
                </a:cxn>
                <a:cxn ang="0">
                  <a:pos x="1898990" y="929540"/>
                </a:cxn>
                <a:cxn ang="0">
                  <a:pos x="1878963" y="928529"/>
                </a:cxn>
                <a:cxn ang="0">
                  <a:pos x="751394" y="1847425"/>
                </a:cxn>
                <a:cxn ang="0">
                  <a:pos x="738244" y="1933575"/>
                </a:cxn>
                <a:cxn ang="0">
                  <a:pos x="364625" y="1639611"/>
                </a:cxn>
                <a:cxn ang="0">
                  <a:pos x="0" y="1926499"/>
                </a:cxn>
                <a:cxn ang="0">
                  <a:pos x="2021" y="1886475"/>
                </a:cxn>
                <a:cxn ang="0">
                  <a:pos x="1878963" y="192878"/>
                </a:cxn>
                <a:cxn ang="0">
                  <a:pos x="1898990" y="193889"/>
                </a:cxn>
                <a:cxn ang="0">
                  <a:pos x="1898990" y="0"/>
                </a:cxn>
              </a:cxnLst>
              <a:pathLst>
                <a:path w="2379726" h="1933836">
                  <a:moveTo>
                    <a:pt x="1899040" y="0"/>
                  </a:moveTo>
                  <a:lnTo>
                    <a:pt x="2379726" y="610871"/>
                  </a:lnTo>
                  <a:lnTo>
                    <a:pt x="1899040" y="1221742"/>
                  </a:lnTo>
                  <a:lnTo>
                    <a:pt x="1899040" y="929665"/>
                  </a:lnTo>
                  <a:lnTo>
                    <a:pt x="1879013" y="928654"/>
                  </a:lnTo>
                  <a:cubicBezTo>
                    <a:pt x="1322802" y="928654"/>
                    <a:pt x="858739" y="1323191"/>
                    <a:pt x="751414" y="1847674"/>
                  </a:cubicBezTo>
                  <a:lnTo>
                    <a:pt x="738264" y="1933836"/>
                  </a:lnTo>
                  <a:lnTo>
                    <a:pt x="364635" y="1639832"/>
                  </a:lnTo>
                  <a:lnTo>
                    <a:pt x="0" y="1926759"/>
                  </a:lnTo>
                  <a:lnTo>
                    <a:pt x="2021" y="1886730"/>
                  </a:lnTo>
                  <a:cubicBezTo>
                    <a:pt x="98641" y="935333"/>
                    <a:pt x="902125" y="192904"/>
                    <a:pt x="1879013" y="192904"/>
                  </a:cubicBezTo>
                  <a:lnTo>
                    <a:pt x="1899040" y="193915"/>
                  </a:lnTo>
                  <a:lnTo>
                    <a:pt x="1899040" y="0"/>
                  </a:lnTo>
                  <a:close/>
                </a:path>
              </a:pathLst>
            </a:custGeom>
            <a:solidFill>
              <a:srgbClr val="DDEAF6">
                <a:alpha val="100000"/>
              </a:srgbClr>
            </a:solidFill>
            <a:ln w="12700" cap="flat" cmpd="sng">
              <a:solidFill>
                <a:srgbClr val="1F1F1F">
                  <a:alpha val="100000"/>
                </a:srgbClr>
              </a:solidFill>
              <a:prstDash val="solid"/>
              <a:bevel/>
              <a:headEnd type="none" w="med" len="med"/>
              <a:tailEnd type="none" w="med" len="med"/>
            </a:ln>
          </p:spPr>
          <p:txBody>
            <a:bodyPr/>
            <a:p>
              <a:endParaRPr lang="zh-CN" altLang="en-US"/>
            </a:p>
          </p:txBody>
        </p:sp>
        <p:sp>
          <p:nvSpPr>
            <p:cNvPr id="28677" name="任意多边形 5"/>
            <p:cNvSpPr/>
            <p:nvPr>
              <p:custDataLst>
                <p:tags r:id="rId12"/>
              </p:custDataLst>
            </p:nvPr>
          </p:nvSpPr>
          <p:spPr>
            <a:xfrm rot="-5400000">
              <a:off x="5908" y="4658"/>
              <a:ext cx="3745" cy="3045"/>
            </a:xfrm>
            <a:custGeom>
              <a:avLst/>
              <a:gdLst/>
              <a:ahLst/>
              <a:cxnLst>
                <a:cxn ang="0">
                  <a:pos x="1897722" y="0"/>
                </a:cxn>
                <a:cxn ang="0">
                  <a:pos x="2378075" y="610789"/>
                </a:cxn>
                <a:cxn ang="0">
                  <a:pos x="1897722" y="1221577"/>
                </a:cxn>
                <a:cxn ang="0">
                  <a:pos x="1897722" y="929540"/>
                </a:cxn>
                <a:cxn ang="0">
                  <a:pos x="1877709" y="928529"/>
                </a:cxn>
                <a:cxn ang="0">
                  <a:pos x="750893" y="1847425"/>
                </a:cxn>
                <a:cxn ang="0">
                  <a:pos x="737752" y="1933575"/>
                </a:cxn>
                <a:cxn ang="0">
                  <a:pos x="364382" y="1639611"/>
                </a:cxn>
                <a:cxn ang="0">
                  <a:pos x="0" y="1926499"/>
                </a:cxn>
                <a:cxn ang="0">
                  <a:pos x="2020" y="1886475"/>
                </a:cxn>
                <a:cxn ang="0">
                  <a:pos x="1877709" y="192878"/>
                </a:cxn>
                <a:cxn ang="0">
                  <a:pos x="1897722" y="193889"/>
                </a:cxn>
                <a:cxn ang="0">
                  <a:pos x="1897722" y="0"/>
                </a:cxn>
              </a:cxnLst>
              <a:pathLst>
                <a:path w="2379726" h="1933836">
                  <a:moveTo>
                    <a:pt x="1899040" y="0"/>
                  </a:moveTo>
                  <a:lnTo>
                    <a:pt x="2379726" y="610871"/>
                  </a:lnTo>
                  <a:lnTo>
                    <a:pt x="1899040" y="1221742"/>
                  </a:lnTo>
                  <a:lnTo>
                    <a:pt x="1899040" y="929665"/>
                  </a:lnTo>
                  <a:lnTo>
                    <a:pt x="1879013" y="928654"/>
                  </a:lnTo>
                  <a:cubicBezTo>
                    <a:pt x="1322802" y="928654"/>
                    <a:pt x="858739" y="1323191"/>
                    <a:pt x="751414" y="1847674"/>
                  </a:cubicBezTo>
                  <a:lnTo>
                    <a:pt x="738264" y="1933836"/>
                  </a:lnTo>
                  <a:lnTo>
                    <a:pt x="364635" y="1639832"/>
                  </a:lnTo>
                  <a:lnTo>
                    <a:pt x="0" y="1926759"/>
                  </a:lnTo>
                  <a:lnTo>
                    <a:pt x="2021" y="1886730"/>
                  </a:lnTo>
                  <a:cubicBezTo>
                    <a:pt x="98641" y="935333"/>
                    <a:pt x="902125" y="192904"/>
                    <a:pt x="1879013" y="192904"/>
                  </a:cubicBezTo>
                  <a:lnTo>
                    <a:pt x="1899040" y="193915"/>
                  </a:lnTo>
                  <a:lnTo>
                    <a:pt x="1899040" y="0"/>
                  </a:lnTo>
                  <a:close/>
                </a:path>
              </a:pathLst>
            </a:custGeom>
            <a:solidFill>
              <a:srgbClr val="FFCD00">
                <a:alpha val="100000"/>
              </a:srgbClr>
            </a:solidFill>
            <a:ln w="12700" cap="flat" cmpd="sng">
              <a:solidFill>
                <a:srgbClr val="1F1F1F">
                  <a:alpha val="100000"/>
                </a:srgbClr>
              </a:solidFill>
              <a:prstDash val="solid"/>
              <a:bevel/>
              <a:headEnd type="none" w="med" len="med"/>
              <a:tailEnd type="none" w="med" len="med"/>
            </a:ln>
          </p:spPr>
          <p:txBody>
            <a:bodyPr/>
            <a:p>
              <a:endParaRPr lang="zh-CN" altLang="en-US"/>
            </a:p>
          </p:txBody>
        </p:sp>
        <p:sp>
          <p:nvSpPr>
            <p:cNvPr id="28690" name="文本框 32"/>
            <p:cNvSpPr/>
            <p:nvPr>
              <p:custDataLst>
                <p:tags r:id="rId13"/>
              </p:custDataLst>
            </p:nvPr>
          </p:nvSpPr>
          <p:spPr>
            <a:xfrm>
              <a:off x="7760" y="3008"/>
              <a:ext cx="400" cy="825"/>
            </a:xfrm>
            <a:prstGeom prst="rect">
              <a:avLst/>
            </a:prstGeom>
            <a:noFill/>
            <a:ln w="9525">
              <a:noFill/>
            </a:ln>
          </p:spPr>
          <p:txBody>
            <a:bodyPr>
              <a:spAutoFit/>
            </a:bodyPr>
            <a:p>
              <a:pPr algn="ctr" eaLnBrk="1" hangingPunct="1"/>
              <a:r>
                <a:rPr lang="en-US" altLang="zh-CN" sz="2800" dirty="0">
                  <a:solidFill>
                    <a:schemeClr val="bg1"/>
                  </a:solidFill>
                  <a:latin typeface="Arial Black" panose="020B0A04020102020204" pitchFamily="34" charset="0"/>
                  <a:sym typeface="Arial Black" panose="020B0A04020102020204" pitchFamily="34" charset="0"/>
                </a:rPr>
                <a:t>1</a:t>
              </a:r>
              <a:endParaRPr lang="zh-CN" altLang="en-US" sz="2800" dirty="0">
                <a:solidFill>
                  <a:schemeClr val="bg1"/>
                </a:solidFill>
                <a:latin typeface="Arial Black" panose="020B0A04020102020204" pitchFamily="34" charset="0"/>
                <a:sym typeface="Arial Black" panose="020B0A04020102020204" pitchFamily="34" charset="0"/>
              </a:endParaRPr>
            </a:p>
          </p:txBody>
        </p:sp>
        <p:sp>
          <p:nvSpPr>
            <p:cNvPr id="28691" name="文本框 33"/>
            <p:cNvSpPr/>
            <p:nvPr>
              <p:custDataLst>
                <p:tags r:id="rId14"/>
              </p:custDataLst>
            </p:nvPr>
          </p:nvSpPr>
          <p:spPr>
            <a:xfrm>
              <a:off x="11195" y="3008"/>
              <a:ext cx="400" cy="825"/>
            </a:xfrm>
            <a:prstGeom prst="rect">
              <a:avLst/>
            </a:prstGeom>
            <a:noFill/>
            <a:ln w="9525">
              <a:noFill/>
            </a:ln>
          </p:spPr>
          <p:txBody>
            <a:bodyPr>
              <a:spAutoFit/>
            </a:bodyPr>
            <a:p>
              <a:pPr algn="ctr" eaLnBrk="1" hangingPunct="1"/>
              <a:r>
                <a:rPr lang="en-US" altLang="zh-CN" sz="2800" dirty="0">
                  <a:solidFill>
                    <a:schemeClr val="bg1"/>
                  </a:solidFill>
                  <a:latin typeface="Arial Black" panose="020B0A04020102020204" pitchFamily="34" charset="0"/>
                  <a:sym typeface="Arial Black" panose="020B0A04020102020204" pitchFamily="34" charset="0"/>
                </a:rPr>
                <a:t>2</a:t>
              </a:r>
              <a:endParaRPr lang="zh-CN" altLang="en-US" sz="2800" dirty="0">
                <a:solidFill>
                  <a:schemeClr val="bg1"/>
                </a:solidFill>
                <a:latin typeface="Arial Black" panose="020B0A04020102020204" pitchFamily="34" charset="0"/>
                <a:sym typeface="Arial Black" panose="020B0A04020102020204" pitchFamily="34" charset="0"/>
              </a:endParaRPr>
            </a:p>
          </p:txBody>
        </p:sp>
        <p:sp>
          <p:nvSpPr>
            <p:cNvPr id="28692" name="文本框 34"/>
            <p:cNvSpPr/>
            <p:nvPr>
              <p:custDataLst>
                <p:tags r:id="rId15"/>
              </p:custDataLst>
            </p:nvPr>
          </p:nvSpPr>
          <p:spPr>
            <a:xfrm>
              <a:off x="11195" y="6485"/>
              <a:ext cx="400" cy="823"/>
            </a:xfrm>
            <a:prstGeom prst="rect">
              <a:avLst/>
            </a:prstGeom>
            <a:noFill/>
            <a:ln w="9525">
              <a:noFill/>
            </a:ln>
          </p:spPr>
          <p:txBody>
            <a:bodyPr>
              <a:spAutoFit/>
            </a:bodyPr>
            <a:p>
              <a:pPr algn="ctr" eaLnBrk="1" hangingPunct="1"/>
              <a:r>
                <a:rPr lang="en-US" altLang="zh-CN" sz="2800" dirty="0">
                  <a:solidFill>
                    <a:schemeClr val="bg1"/>
                  </a:solidFill>
                  <a:latin typeface="Arial Black" panose="020B0A04020102020204" pitchFamily="34" charset="0"/>
                  <a:sym typeface="Arial Black" panose="020B0A04020102020204" pitchFamily="34" charset="0"/>
                </a:rPr>
                <a:t>3</a:t>
              </a:r>
              <a:endParaRPr lang="zh-CN" altLang="en-US" sz="2800" dirty="0">
                <a:solidFill>
                  <a:schemeClr val="bg1"/>
                </a:solidFill>
                <a:latin typeface="Arial Black" panose="020B0A04020102020204" pitchFamily="34" charset="0"/>
                <a:sym typeface="Arial Black" panose="020B0A04020102020204" pitchFamily="34" charset="0"/>
              </a:endParaRPr>
            </a:p>
          </p:txBody>
        </p:sp>
        <p:sp>
          <p:nvSpPr>
            <p:cNvPr id="28693" name="文本框 35"/>
            <p:cNvSpPr/>
            <p:nvPr>
              <p:custDataLst>
                <p:tags r:id="rId16"/>
              </p:custDataLst>
            </p:nvPr>
          </p:nvSpPr>
          <p:spPr>
            <a:xfrm>
              <a:off x="7768" y="6485"/>
              <a:ext cx="400" cy="823"/>
            </a:xfrm>
            <a:prstGeom prst="rect">
              <a:avLst/>
            </a:prstGeom>
            <a:noFill/>
            <a:ln w="9525">
              <a:noFill/>
            </a:ln>
          </p:spPr>
          <p:txBody>
            <a:bodyPr>
              <a:spAutoFit/>
            </a:bodyPr>
            <a:p>
              <a:pPr algn="ctr" eaLnBrk="1" hangingPunct="1"/>
              <a:r>
                <a:rPr lang="en-US" altLang="zh-CN" sz="2800" dirty="0">
                  <a:solidFill>
                    <a:schemeClr val="bg1"/>
                  </a:solidFill>
                  <a:latin typeface="Arial Black" panose="020B0A04020102020204" pitchFamily="34" charset="0"/>
                  <a:sym typeface="Arial Black" panose="020B0A04020102020204" pitchFamily="34" charset="0"/>
                </a:rPr>
                <a:t>4</a:t>
              </a:r>
              <a:endParaRPr lang="zh-CN" altLang="en-US" sz="2800" dirty="0">
                <a:solidFill>
                  <a:schemeClr val="bg1"/>
                </a:solidFill>
                <a:latin typeface="Arial Black" panose="020B0A04020102020204" pitchFamily="34" charset="0"/>
                <a:sym typeface="Arial Black" panose="020B0A04020102020204" pitchFamily="34" charset="0"/>
              </a:endParaRPr>
            </a:p>
          </p:txBody>
        </p:sp>
      </p:grpSp>
      <p:sp>
        <p:nvSpPr>
          <p:cNvPr id="5" name="文本框 4"/>
          <p:cNvSpPr txBox="1"/>
          <p:nvPr>
            <p:custDataLst>
              <p:tags r:id="rId17"/>
            </p:custDataLst>
          </p:nvPr>
        </p:nvSpPr>
        <p:spPr>
          <a:xfrm>
            <a:off x="479425" y="1772920"/>
            <a:ext cx="3021330" cy="460375"/>
          </a:xfrm>
          <a:prstGeom prst="rect">
            <a:avLst/>
          </a:prstGeom>
          <a:noFill/>
        </p:spPr>
        <p:txBody>
          <a:bodyPr wrap="square" rtlCol="0">
            <a:spAutoFit/>
          </a:bodyPr>
          <a:p>
            <a:r>
              <a:rPr lang="zh-CN" altLang="en-US" b="1"/>
              <a:t>理论层面</a:t>
            </a:r>
            <a:endParaRPr lang="zh-CN" altLang="en-US" b="1"/>
          </a:p>
        </p:txBody>
      </p:sp>
      <p:sp>
        <p:nvSpPr>
          <p:cNvPr id="6" name="文本框 5"/>
          <p:cNvSpPr txBox="1"/>
          <p:nvPr>
            <p:custDataLst>
              <p:tags r:id="rId18"/>
            </p:custDataLst>
          </p:nvPr>
        </p:nvSpPr>
        <p:spPr>
          <a:xfrm>
            <a:off x="479425" y="2233295"/>
            <a:ext cx="3607435" cy="1019810"/>
          </a:xfrm>
          <a:prstGeom prst="rect">
            <a:avLst/>
          </a:prstGeom>
          <a:noFill/>
        </p:spPr>
        <p:txBody>
          <a:bodyPr wrap="square" rtlCol="0">
            <a:spAutoFit/>
          </a:bodyPr>
          <a:p>
            <a:pPr lvl="0" algn="l">
              <a:lnSpc>
                <a:spcPct val="100000"/>
              </a:lnSpc>
              <a:spcBef>
                <a:spcPct val="0"/>
              </a:spcBef>
              <a:spcAft>
                <a:spcPct val="35000"/>
              </a:spcAft>
            </a:pPr>
            <a:r>
              <a:rPr lang="en-US" altLang="zh-CN" sz="1600">
                <a:solidFill>
                  <a:schemeClr val="dk1"/>
                </a:solidFill>
                <a:latin typeface="Times New Roman" panose="02020603050405020304" pitchFamily="18" charset="0"/>
                <a:cs typeface="Times New Roman" panose="02020603050405020304" pitchFamily="18" charset="0"/>
                <a:sym typeface="+mn-ea"/>
              </a:rPr>
              <a:t>1. </a:t>
            </a:r>
            <a:r>
              <a:rPr lang="zh-CN" altLang="en-US" sz="1600">
                <a:solidFill>
                  <a:schemeClr val="dk1"/>
                </a:solidFill>
                <a:latin typeface="Times New Roman" panose="02020603050405020304" pitchFamily="18" charset="0"/>
                <a:cs typeface="Times New Roman" panose="02020603050405020304" pitchFamily="18" charset="0"/>
                <a:sym typeface="+mn-ea"/>
              </a:rPr>
              <a:t>阅读了相关文献，学习了相关算法</a:t>
            </a:r>
            <a:endParaRPr lang="zh-CN" altLang="en-US" sz="1600">
              <a:solidFill>
                <a:schemeClr val="dk1"/>
              </a:solidFill>
              <a:latin typeface="Times New Roman" panose="02020603050405020304" pitchFamily="18" charset="0"/>
              <a:cs typeface="Times New Roman" panose="02020603050405020304" pitchFamily="18" charset="0"/>
            </a:endParaRPr>
          </a:p>
          <a:p>
            <a:pPr lvl="0" algn="l">
              <a:lnSpc>
                <a:spcPct val="100000"/>
              </a:lnSpc>
              <a:spcBef>
                <a:spcPct val="0"/>
              </a:spcBef>
              <a:spcAft>
                <a:spcPct val="35000"/>
              </a:spcAft>
            </a:pPr>
            <a:r>
              <a:rPr lang="en-US" altLang="zh-CN" sz="1600">
                <a:solidFill>
                  <a:schemeClr val="dk1"/>
                </a:solidFill>
                <a:latin typeface="Times New Roman" panose="02020603050405020304" pitchFamily="18" charset="0"/>
                <a:cs typeface="Times New Roman" panose="02020603050405020304" pitchFamily="18" charset="0"/>
                <a:sym typeface="+mn-ea"/>
              </a:rPr>
              <a:t>2. </a:t>
            </a:r>
            <a:r>
              <a:rPr lang="zh-CN" altLang="en-US" sz="1600">
                <a:solidFill>
                  <a:schemeClr val="dk1"/>
                </a:solidFill>
                <a:latin typeface="Times New Roman" panose="02020603050405020304" pitchFamily="18" charset="0"/>
                <a:cs typeface="Times New Roman" panose="02020603050405020304" pitchFamily="18" charset="0"/>
                <a:sym typeface="+mn-ea"/>
              </a:rPr>
              <a:t>复现了部分近几年相关文献的方法</a:t>
            </a:r>
            <a:endParaRPr lang="zh-CN" altLang="en-US" sz="1600" dirty="0">
              <a:solidFill>
                <a:schemeClr val="dk1"/>
              </a:solidFill>
              <a:latin typeface="Times New Roman" panose="02020603050405020304" pitchFamily="18" charset="0"/>
              <a:cs typeface="Times New Roman" panose="02020603050405020304" pitchFamily="18" charset="0"/>
              <a:sym typeface="+mn-ea"/>
            </a:endParaRPr>
          </a:p>
          <a:p>
            <a:endParaRPr lang="zh-CN" altLang="en-US" sz="1600" dirty="0">
              <a:solidFill>
                <a:schemeClr val="dk1"/>
              </a:solidFill>
              <a:latin typeface="Times New Roman" panose="02020603050405020304" pitchFamily="18" charset="0"/>
              <a:cs typeface="Times New Roman" panose="02020603050405020304" pitchFamily="18" charset="0"/>
              <a:sym typeface="+mn-ea"/>
            </a:endParaRPr>
          </a:p>
        </p:txBody>
      </p:sp>
      <p:sp>
        <p:nvSpPr>
          <p:cNvPr id="9" name="文本框 8"/>
          <p:cNvSpPr txBox="1"/>
          <p:nvPr>
            <p:custDataLst>
              <p:tags r:id="rId19"/>
            </p:custDataLst>
          </p:nvPr>
        </p:nvSpPr>
        <p:spPr>
          <a:xfrm>
            <a:off x="481330" y="4149090"/>
            <a:ext cx="3021330" cy="460375"/>
          </a:xfrm>
          <a:prstGeom prst="rect">
            <a:avLst/>
          </a:prstGeom>
          <a:noFill/>
        </p:spPr>
        <p:txBody>
          <a:bodyPr wrap="square" rtlCol="0">
            <a:spAutoFit/>
          </a:bodyPr>
          <a:p>
            <a:r>
              <a:rPr lang="zh-CN" altLang="en-US" b="1"/>
              <a:t>实验条件</a:t>
            </a:r>
            <a:endParaRPr lang="zh-CN" altLang="en-US" b="1"/>
          </a:p>
        </p:txBody>
      </p:sp>
      <p:sp>
        <p:nvSpPr>
          <p:cNvPr id="10" name="文本框 9"/>
          <p:cNvSpPr txBox="1"/>
          <p:nvPr>
            <p:custDataLst>
              <p:tags r:id="rId20"/>
            </p:custDataLst>
          </p:nvPr>
        </p:nvSpPr>
        <p:spPr>
          <a:xfrm>
            <a:off x="7834630" y="4612005"/>
            <a:ext cx="3607435" cy="678180"/>
          </a:xfrm>
          <a:prstGeom prst="rect">
            <a:avLst/>
          </a:prstGeom>
          <a:noFill/>
        </p:spPr>
        <p:txBody>
          <a:bodyPr wrap="square" rtlCol="0">
            <a:spAutoFit/>
          </a:bodyPr>
          <a:p>
            <a:pPr lvl="0" algn="l">
              <a:lnSpc>
                <a:spcPct val="100000"/>
              </a:lnSpc>
              <a:spcBef>
                <a:spcPct val="0"/>
              </a:spcBef>
              <a:spcAft>
                <a:spcPct val="35000"/>
              </a:spcAft>
            </a:pPr>
            <a:r>
              <a:rPr lang="en-US" altLang="zh-CN" sz="1600">
                <a:solidFill>
                  <a:schemeClr val="dk1"/>
                </a:solidFill>
                <a:latin typeface="Times New Roman" panose="02020603050405020304" pitchFamily="18" charset="0"/>
                <a:cs typeface="Times New Roman" panose="02020603050405020304" pitchFamily="18" charset="0"/>
              </a:rPr>
              <a:t>1.</a:t>
            </a:r>
            <a:r>
              <a:rPr lang="zh-CN" altLang="en-US" sz="1600">
                <a:solidFill>
                  <a:schemeClr val="dk1"/>
                </a:solidFill>
                <a:latin typeface="Times New Roman" panose="02020603050405020304" pitchFamily="18" charset="0"/>
                <a:cs typeface="Times New Roman" panose="02020603050405020304" pitchFamily="18" charset="0"/>
              </a:rPr>
              <a:t>相关算法获得获奖研电赛省二</a:t>
            </a:r>
            <a:endParaRPr lang="zh-CN" altLang="en-US" sz="1600">
              <a:solidFill>
                <a:schemeClr val="dk1"/>
              </a:solidFill>
              <a:latin typeface="Times New Roman" panose="02020603050405020304" pitchFamily="18" charset="0"/>
              <a:cs typeface="Times New Roman" panose="02020603050405020304" pitchFamily="18" charset="0"/>
            </a:endParaRPr>
          </a:p>
          <a:p>
            <a:endParaRPr lang="zh-CN" altLang="en-US" sz="1600" dirty="0">
              <a:solidFill>
                <a:schemeClr val="dk1"/>
              </a:solidFill>
              <a:latin typeface="Times New Roman" panose="02020603050405020304" pitchFamily="18" charset="0"/>
              <a:cs typeface="Times New Roman" panose="02020603050405020304" pitchFamily="18" charset="0"/>
              <a:sym typeface="+mn-ea"/>
            </a:endParaRPr>
          </a:p>
        </p:txBody>
      </p:sp>
      <p:sp>
        <p:nvSpPr>
          <p:cNvPr id="11" name="文本框 10"/>
          <p:cNvSpPr txBox="1"/>
          <p:nvPr>
            <p:custDataLst>
              <p:tags r:id="rId21"/>
            </p:custDataLst>
          </p:nvPr>
        </p:nvSpPr>
        <p:spPr>
          <a:xfrm>
            <a:off x="7896225" y="4077335"/>
            <a:ext cx="3021330" cy="460375"/>
          </a:xfrm>
          <a:prstGeom prst="rect">
            <a:avLst/>
          </a:prstGeom>
          <a:noFill/>
        </p:spPr>
        <p:txBody>
          <a:bodyPr wrap="square" rtlCol="0">
            <a:spAutoFit/>
          </a:bodyPr>
          <a:p>
            <a:r>
              <a:rPr lang="zh-CN" altLang="en-US" b="1"/>
              <a:t>初期成果</a:t>
            </a:r>
            <a:endParaRPr lang="zh-CN" altLang="en-US" b="1"/>
          </a:p>
        </p:txBody>
      </p:sp>
      <p:sp>
        <p:nvSpPr>
          <p:cNvPr id="15" name="文本框 14"/>
          <p:cNvSpPr txBox="1"/>
          <p:nvPr>
            <p:custDataLst>
              <p:tags r:id="rId22"/>
            </p:custDataLst>
          </p:nvPr>
        </p:nvSpPr>
        <p:spPr>
          <a:xfrm>
            <a:off x="494665" y="4642485"/>
            <a:ext cx="3607435" cy="1019810"/>
          </a:xfrm>
          <a:prstGeom prst="rect">
            <a:avLst/>
          </a:prstGeom>
          <a:noFill/>
        </p:spPr>
        <p:txBody>
          <a:bodyPr wrap="square" rtlCol="0">
            <a:spAutoFit/>
          </a:bodyPr>
          <a:p>
            <a:pPr lvl="0" algn="l">
              <a:lnSpc>
                <a:spcPct val="100000"/>
              </a:lnSpc>
              <a:spcBef>
                <a:spcPct val="0"/>
              </a:spcBef>
              <a:spcAft>
                <a:spcPct val="35000"/>
              </a:spcAft>
            </a:pPr>
            <a:r>
              <a:rPr lang="en-US" altLang="zh-CN" sz="1600">
                <a:solidFill>
                  <a:schemeClr val="dk1"/>
                </a:solidFill>
                <a:latin typeface="Times New Roman" panose="02020603050405020304" pitchFamily="18" charset="0"/>
                <a:cs typeface="Times New Roman" panose="02020603050405020304" pitchFamily="18" charset="0"/>
                <a:sym typeface="+mn-ea"/>
              </a:rPr>
              <a:t>1. </a:t>
            </a:r>
            <a:r>
              <a:rPr lang="zh-CN" altLang="en-US" sz="1600">
                <a:solidFill>
                  <a:schemeClr val="dk1"/>
                </a:solidFill>
                <a:latin typeface="Times New Roman" panose="02020603050405020304" pitchFamily="18" charset="0"/>
                <a:cs typeface="Times New Roman" panose="02020603050405020304" pitchFamily="18" charset="0"/>
                <a:sym typeface="+mn-ea"/>
              </a:rPr>
              <a:t>机械臂实验平台</a:t>
            </a:r>
            <a:endParaRPr lang="zh-CN" altLang="en-US" sz="1600">
              <a:solidFill>
                <a:schemeClr val="dk1"/>
              </a:solidFill>
              <a:latin typeface="Times New Roman" panose="02020603050405020304" pitchFamily="18" charset="0"/>
              <a:cs typeface="Times New Roman" panose="02020603050405020304" pitchFamily="18" charset="0"/>
            </a:endParaRPr>
          </a:p>
          <a:p>
            <a:pPr lvl="0" algn="l">
              <a:lnSpc>
                <a:spcPct val="100000"/>
              </a:lnSpc>
              <a:spcBef>
                <a:spcPct val="0"/>
              </a:spcBef>
              <a:spcAft>
                <a:spcPct val="35000"/>
              </a:spcAft>
            </a:pPr>
            <a:r>
              <a:rPr lang="en-US" altLang="zh-CN" sz="1600">
                <a:solidFill>
                  <a:schemeClr val="dk1"/>
                </a:solidFill>
                <a:latin typeface="Times New Roman" panose="02020603050405020304" pitchFamily="18" charset="0"/>
                <a:cs typeface="Times New Roman" panose="02020603050405020304" pitchFamily="18" charset="0"/>
                <a:sym typeface="+mn-ea"/>
              </a:rPr>
              <a:t>2. </a:t>
            </a:r>
            <a:r>
              <a:rPr lang="zh-CN" altLang="en-US" sz="1600">
                <a:solidFill>
                  <a:schemeClr val="dk1"/>
                </a:solidFill>
                <a:latin typeface="Times New Roman" panose="02020603050405020304" pitchFamily="18" charset="0"/>
                <a:cs typeface="Times New Roman" panose="02020603050405020304" pitchFamily="18" charset="0"/>
                <a:sym typeface="+mn-ea"/>
              </a:rPr>
              <a:t>模型训练平台：</a:t>
            </a:r>
            <a:r>
              <a:rPr lang="en-US" altLang="zh-CN" sz="1600">
                <a:solidFill>
                  <a:schemeClr val="dk1"/>
                </a:solidFill>
                <a:latin typeface="Times New Roman" panose="02020603050405020304" pitchFamily="18" charset="0"/>
                <a:cs typeface="Times New Roman" panose="02020603050405020304" pitchFamily="18" charset="0"/>
                <a:sym typeface="+mn-ea"/>
              </a:rPr>
              <a:t>4070Ti</a:t>
            </a:r>
            <a:endParaRPr lang="zh-CN" altLang="en-US" sz="1600" dirty="0">
              <a:solidFill>
                <a:schemeClr val="dk1"/>
              </a:solidFill>
              <a:latin typeface="Times New Roman" panose="02020603050405020304" pitchFamily="18" charset="0"/>
              <a:cs typeface="Times New Roman" panose="02020603050405020304" pitchFamily="18" charset="0"/>
              <a:sym typeface="+mn-ea"/>
            </a:endParaRPr>
          </a:p>
          <a:p>
            <a:endParaRPr lang="zh-CN" altLang="en-US" sz="1600" dirty="0">
              <a:solidFill>
                <a:schemeClr val="dk1"/>
              </a:solidFill>
              <a:latin typeface="Times New Roman" panose="02020603050405020304" pitchFamily="18" charset="0"/>
              <a:cs typeface="Times New Roman" panose="02020603050405020304" pitchFamily="18" charset="0"/>
              <a:sym typeface="+mn-ea"/>
            </a:endParaRPr>
          </a:p>
        </p:txBody>
      </p:sp>
      <p:sp>
        <p:nvSpPr>
          <p:cNvPr id="17" name="文本框 16"/>
          <p:cNvSpPr txBox="1"/>
          <p:nvPr>
            <p:custDataLst>
              <p:tags r:id="rId23"/>
            </p:custDataLst>
          </p:nvPr>
        </p:nvSpPr>
        <p:spPr>
          <a:xfrm>
            <a:off x="7896225" y="1701165"/>
            <a:ext cx="3021330" cy="460375"/>
          </a:xfrm>
          <a:prstGeom prst="rect">
            <a:avLst/>
          </a:prstGeom>
          <a:noFill/>
        </p:spPr>
        <p:txBody>
          <a:bodyPr wrap="square" rtlCol="0">
            <a:spAutoFit/>
          </a:bodyPr>
          <a:p>
            <a:r>
              <a:rPr lang="zh-CN" altLang="en-US" b="1"/>
              <a:t>实验层面</a:t>
            </a:r>
            <a:endParaRPr lang="zh-CN" altLang="en-US" b="1"/>
          </a:p>
        </p:txBody>
      </p:sp>
      <p:sp>
        <p:nvSpPr>
          <p:cNvPr id="18" name="文本框 17"/>
          <p:cNvSpPr txBox="1"/>
          <p:nvPr>
            <p:custDataLst>
              <p:tags r:id="rId24"/>
            </p:custDataLst>
          </p:nvPr>
        </p:nvSpPr>
        <p:spPr>
          <a:xfrm>
            <a:off x="7896225" y="2161540"/>
            <a:ext cx="3607435" cy="975995"/>
          </a:xfrm>
          <a:prstGeom prst="rect">
            <a:avLst/>
          </a:prstGeom>
          <a:noFill/>
        </p:spPr>
        <p:txBody>
          <a:bodyPr wrap="square" rtlCol="0">
            <a:spAutoFit/>
          </a:bodyPr>
          <a:p>
            <a:pPr lvl="0" algn="l" eaLnBrk="1" fontAlgn="auto" latinLnBrk="0" hangingPunct="1">
              <a:lnSpc>
                <a:spcPct val="120000"/>
              </a:lnSpc>
              <a:spcBef>
                <a:spcPct val="0"/>
              </a:spcBef>
              <a:spcAft>
                <a:spcPts val="0"/>
              </a:spcAft>
            </a:pPr>
            <a:r>
              <a:rPr sz="16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1</a:t>
            </a:r>
            <a:r>
              <a:rPr lang="en-US" altLang="zh-CN" sz="16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 </a:t>
            </a:r>
            <a:r>
              <a:rPr sz="16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收</a:t>
            </a:r>
            <a:r>
              <a:rPr lang="zh-CN" altLang="en-US" sz="16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集</a:t>
            </a:r>
            <a:r>
              <a:rPr sz="16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了实</a:t>
            </a:r>
            <a:r>
              <a:rPr lang="zh-CN" altLang="en-US" sz="16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验</a:t>
            </a:r>
            <a:r>
              <a:rPr sz="16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数</a:t>
            </a:r>
            <a:r>
              <a:rPr lang="zh-CN" altLang="en-US" sz="16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据（公开数据、私有数据）</a:t>
            </a:r>
            <a:endParaRPr lang="zh-CN" altLang="en-US" sz="16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endParaRPr>
          </a:p>
          <a:p>
            <a:pPr lvl="0" algn="l" eaLnBrk="1" fontAlgn="auto" latinLnBrk="0" hangingPunct="1">
              <a:lnSpc>
                <a:spcPct val="120000"/>
              </a:lnSpc>
              <a:spcBef>
                <a:spcPct val="0"/>
              </a:spcBef>
              <a:spcAft>
                <a:spcPts val="0"/>
              </a:spcAft>
            </a:pPr>
            <a:r>
              <a:rPr sz="16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2</a:t>
            </a:r>
            <a:r>
              <a:rPr lang="en-US" altLang="zh-CN" sz="16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 </a:t>
            </a:r>
            <a:r>
              <a:rPr sz="16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总</a:t>
            </a:r>
            <a:r>
              <a:rPr lang="zh-CN" altLang="en-US" sz="16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结</a:t>
            </a:r>
            <a:r>
              <a:rPr sz="16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了可</a:t>
            </a:r>
            <a:r>
              <a:rPr lang="zh-CN" altLang="en-US" sz="16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行性</a:t>
            </a:r>
            <a:r>
              <a:rPr sz="16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高的实</a:t>
            </a:r>
            <a:r>
              <a:rPr lang="zh-CN" altLang="en-US" sz="16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验</a:t>
            </a:r>
            <a:r>
              <a:rPr sz="160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方</a:t>
            </a:r>
            <a:r>
              <a:rPr lang="zh-CN" altLang="en-US" sz="1600" dirty="0">
                <a:solidFill>
                  <a:schemeClr val="dk1"/>
                </a:solidFill>
                <a:latin typeface="Times New Roman" panose="02020603050405020304" pitchFamily="18" charset="0"/>
                <a:ea typeface="宋体" panose="02010600030101010101" pitchFamily="2" charset="-122"/>
                <a:cs typeface="Times New Roman" panose="02020603050405020304" pitchFamily="18" charset="0"/>
                <a:sym typeface="+mn-ea"/>
              </a:rPr>
              <a:t>案</a:t>
            </a:r>
            <a:endParaRPr lang="zh-CN" altLang="en-US" sz="1600" dirty="0">
              <a:solidFill>
                <a:schemeClr val="dk1"/>
              </a:solidFill>
              <a:latin typeface="Times New Roman" panose="02020603050405020304" pitchFamily="18" charset="0"/>
              <a:cs typeface="Times New Roman" panose="02020603050405020304" pitchFamily="18"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文本框 3"/>
          <p:cNvSpPr txBox="1"/>
          <p:nvPr/>
        </p:nvSpPr>
        <p:spPr>
          <a:xfrm>
            <a:off x="1761520" y="853863"/>
            <a:ext cx="1415772" cy="3168352"/>
          </a:xfrm>
          <a:prstGeom prst="rect">
            <a:avLst/>
          </a:prstGeom>
          <a:noFill/>
        </p:spPr>
        <p:txBody>
          <a:bodyPr vert="eaVert" wrap="square" rtlCol="0">
            <a:spAutoFit/>
          </a:bodyPr>
          <a:lstStyle/>
          <a:p>
            <a:pPr algn="ctr"/>
            <a:r>
              <a:rPr lang="zh-CN" altLang="en-US" sz="8000" dirty="0">
                <a:solidFill>
                  <a:schemeClr val="bg1"/>
                </a:solidFill>
                <a:latin typeface="思源黑体 CN Bold" panose="02010600030101010101" pitchFamily="34" charset="-122"/>
                <a:ea typeface="思源黑体 CN Bold" panose="02010600030101010101" pitchFamily="34" charset="-122"/>
              </a:rPr>
              <a:t>目录</a:t>
            </a:r>
            <a:endParaRPr lang="zh-CN" altLang="en-US" sz="8000" dirty="0">
              <a:solidFill>
                <a:schemeClr val="bg1"/>
              </a:solidFill>
              <a:latin typeface="思源黑体 CN Bold" panose="02010600030101010101" pitchFamily="34" charset="-122"/>
              <a:ea typeface="思源黑体 CN Bold" panose="02010600030101010101" pitchFamily="34" charset="-122"/>
            </a:endParaRPr>
          </a:p>
        </p:txBody>
      </p:sp>
      <p:cxnSp>
        <p:nvCxnSpPr>
          <p:cNvPr id="6" name="直接连接符 5"/>
          <p:cNvCxnSpPr/>
          <p:nvPr/>
        </p:nvCxnSpPr>
        <p:spPr>
          <a:xfrm flipV="1">
            <a:off x="1659719" y="3355474"/>
            <a:ext cx="1571258" cy="504056"/>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030343" y="3150556"/>
            <a:ext cx="798195" cy="3168352"/>
          </a:xfrm>
          <a:prstGeom prst="rect">
            <a:avLst/>
          </a:prstGeom>
          <a:noFill/>
        </p:spPr>
        <p:txBody>
          <a:bodyPr vert="eaVert" wrap="square" rtlCol="0" anchor="t" anchorCtr="0">
            <a:spAutoFit/>
          </a:bodyPr>
          <a:lstStyle/>
          <a:p>
            <a:pPr algn="ctr"/>
            <a:r>
              <a:rPr lang="en-US" altLang="zh-CN" sz="4000" dirty="0">
                <a:solidFill>
                  <a:schemeClr val="bg1"/>
                </a:solidFill>
                <a:latin typeface="思源黑体 CN Bold" panose="02010600030101010101" pitchFamily="34" charset="-122"/>
                <a:ea typeface="思源黑体 CN Bold" panose="02010600030101010101" pitchFamily="34" charset="-122"/>
              </a:rPr>
              <a:t>CONTENT</a:t>
            </a:r>
            <a:endParaRPr lang="en-US" altLang="zh-CN" sz="4000" dirty="0">
              <a:solidFill>
                <a:schemeClr val="bg1"/>
              </a:solidFill>
              <a:latin typeface="思源黑体 CN Bold" panose="02010600030101010101" pitchFamily="34" charset="-122"/>
              <a:ea typeface="思源黑体 CN Bold" panose="02010600030101010101" pitchFamily="34" charset="-122"/>
            </a:endParaRPr>
          </a:p>
        </p:txBody>
      </p:sp>
      <p:sp>
        <p:nvSpPr>
          <p:cNvPr id="10" name="矩形: 圆角 9"/>
          <p:cNvSpPr/>
          <p:nvPr>
            <p:custDataLst>
              <p:tags r:id="rId1"/>
            </p:custDataLst>
          </p:nvPr>
        </p:nvSpPr>
        <p:spPr>
          <a:xfrm>
            <a:off x="4862408" y="1268770"/>
            <a:ext cx="237388"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p:custDataLst>
              <p:tags r:id="rId2"/>
            </p:custDataLst>
          </p:nvPr>
        </p:nvSpPr>
        <p:spPr>
          <a:xfrm>
            <a:off x="4863113" y="2464355"/>
            <a:ext cx="237389"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p:cNvSpPr/>
          <p:nvPr>
            <p:custDataLst>
              <p:tags r:id="rId3"/>
            </p:custDataLst>
          </p:nvPr>
        </p:nvSpPr>
        <p:spPr>
          <a:xfrm>
            <a:off x="4857665" y="3650082"/>
            <a:ext cx="232678"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圆角 15"/>
          <p:cNvSpPr/>
          <p:nvPr>
            <p:custDataLst>
              <p:tags r:id="rId4"/>
            </p:custDataLst>
          </p:nvPr>
        </p:nvSpPr>
        <p:spPr>
          <a:xfrm>
            <a:off x="4858668" y="4858685"/>
            <a:ext cx="232679"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custDataLst>
              <p:tags r:id="rId5"/>
            </p:custDataLst>
          </p:nvPr>
        </p:nvSpPr>
        <p:spPr>
          <a:xfrm>
            <a:off x="5293876" y="1485751"/>
            <a:ext cx="3816424" cy="521970"/>
          </a:xfrm>
          <a:prstGeom prst="rect">
            <a:avLst/>
          </a:prstGeom>
          <a:noFill/>
        </p:spPr>
        <p:txBody>
          <a:bodyPr wrap="square" rtlCol="0">
            <a:spAutoFit/>
          </a:bodyPr>
          <a:lstStyle/>
          <a:p>
            <a:r>
              <a:rPr lang="zh-CN" altLang="en-US" sz="2800" dirty="0">
                <a:solidFill>
                  <a:schemeClr val="tx1"/>
                </a:solidFill>
                <a:latin typeface="思源黑体 CN Medium" panose="020B0600000000000000" pitchFamily="34" charset="-122"/>
                <a:ea typeface="思源黑体 CN Medium" panose="020B0600000000000000" pitchFamily="34" charset="-122"/>
              </a:rPr>
              <a:t>选题背景与意义</a:t>
            </a:r>
            <a:endParaRPr lang="zh-CN" altLang="en-US" sz="2800" dirty="0">
              <a:solidFill>
                <a:schemeClr val="tx1"/>
              </a:solidFill>
              <a:latin typeface="思源黑体 CN Medium" panose="020B0600000000000000" pitchFamily="34" charset="-122"/>
              <a:ea typeface="思源黑体 CN Medium" panose="020B0600000000000000" pitchFamily="34" charset="-122"/>
            </a:endParaRPr>
          </a:p>
        </p:txBody>
      </p:sp>
      <p:sp>
        <p:nvSpPr>
          <p:cNvPr id="31" name="文本框 30"/>
          <p:cNvSpPr txBox="1"/>
          <p:nvPr>
            <p:custDataLst>
              <p:tags r:id="rId6"/>
            </p:custDataLst>
          </p:nvPr>
        </p:nvSpPr>
        <p:spPr>
          <a:xfrm>
            <a:off x="5293270" y="2708813"/>
            <a:ext cx="3816424" cy="521970"/>
          </a:xfrm>
          <a:prstGeom prst="rect">
            <a:avLst/>
          </a:prstGeom>
          <a:noFill/>
        </p:spPr>
        <p:txBody>
          <a:bodyPr wrap="square" rtlCol="0">
            <a:spAutoFit/>
          </a:bodyPr>
          <a:lstStyle/>
          <a:p>
            <a:r>
              <a:rPr lang="zh-CN" altLang="en-US" sz="2800" dirty="0">
                <a:solidFill>
                  <a:schemeClr val="tx1"/>
                </a:solidFill>
                <a:latin typeface="思源黑体 CN Medium" panose="020B0600000000000000" pitchFamily="34" charset="-122"/>
                <a:ea typeface="思源黑体 CN Medium" panose="020B0600000000000000" pitchFamily="34" charset="-122"/>
              </a:rPr>
              <a:t>研究内容与方法</a:t>
            </a:r>
            <a:endParaRPr lang="zh-CN" altLang="en-US" sz="2800" dirty="0">
              <a:solidFill>
                <a:schemeClr val="tx1"/>
              </a:solidFill>
              <a:latin typeface="思源黑体 CN Medium" panose="020B0600000000000000" pitchFamily="34" charset="-122"/>
              <a:ea typeface="思源黑体 CN Medium" panose="020B0600000000000000" pitchFamily="34" charset="-122"/>
            </a:endParaRPr>
          </a:p>
        </p:txBody>
      </p:sp>
      <p:sp>
        <p:nvSpPr>
          <p:cNvPr id="33" name="文本框 32"/>
          <p:cNvSpPr txBox="1"/>
          <p:nvPr>
            <p:custDataLst>
              <p:tags r:id="rId7"/>
            </p:custDataLst>
          </p:nvPr>
        </p:nvSpPr>
        <p:spPr>
          <a:xfrm>
            <a:off x="5304065" y="3859631"/>
            <a:ext cx="3816424" cy="521970"/>
          </a:xfrm>
          <a:prstGeom prst="rect">
            <a:avLst/>
          </a:prstGeom>
          <a:noFill/>
        </p:spPr>
        <p:txBody>
          <a:bodyPr wrap="square" rtlCol="0">
            <a:spAutoFit/>
          </a:bodyPr>
          <a:lstStyle/>
          <a:p>
            <a:r>
              <a:rPr lang="zh-CN" altLang="en-US" sz="2800" dirty="0">
                <a:solidFill>
                  <a:schemeClr val="tx1"/>
                </a:solidFill>
                <a:latin typeface="思源黑体 CN Medium" panose="020B0600000000000000" pitchFamily="34" charset="-122"/>
                <a:ea typeface="思源黑体 CN Medium" panose="020B0600000000000000" pitchFamily="34" charset="-122"/>
              </a:rPr>
              <a:t>课题工作基础</a:t>
            </a:r>
            <a:endParaRPr lang="zh-CN" altLang="en-US" sz="2800" dirty="0">
              <a:solidFill>
                <a:schemeClr val="tx1"/>
              </a:solidFill>
              <a:latin typeface="思源黑体 CN Medium" panose="020B0600000000000000" pitchFamily="34" charset="-122"/>
              <a:ea typeface="思源黑体 CN Medium" panose="020B0600000000000000" pitchFamily="34" charset="-122"/>
            </a:endParaRPr>
          </a:p>
        </p:txBody>
      </p:sp>
      <p:pic>
        <p:nvPicPr>
          <p:cNvPr id="7" name="图片 6"/>
          <p:cNvPicPr>
            <a:picLocks noChangeAspect="1"/>
          </p:cNvPicPr>
          <p:nvPr/>
        </p:nvPicPr>
        <p:blipFill>
          <a:blip r:embed="rId8"/>
          <a:stretch>
            <a:fillRect/>
          </a:stretch>
        </p:blipFill>
        <p:spPr>
          <a:xfrm>
            <a:off x="911425" y="775821"/>
            <a:ext cx="3096344" cy="5499808"/>
          </a:xfrm>
          <a:prstGeom prst="rect">
            <a:avLst/>
          </a:prstGeom>
        </p:spPr>
      </p:pic>
      <p:sp>
        <p:nvSpPr>
          <p:cNvPr id="2" name="文本框 1"/>
          <p:cNvSpPr txBox="1"/>
          <p:nvPr>
            <p:custDataLst>
              <p:tags r:id="rId9"/>
            </p:custDataLst>
          </p:nvPr>
        </p:nvSpPr>
        <p:spPr>
          <a:xfrm>
            <a:off x="5293360" y="5053965"/>
            <a:ext cx="4084955" cy="521970"/>
          </a:xfrm>
          <a:prstGeom prst="rect">
            <a:avLst/>
          </a:prstGeom>
          <a:noFill/>
        </p:spPr>
        <p:txBody>
          <a:bodyPr wrap="square" rtlCol="0">
            <a:spAutoFit/>
          </a:bodyPr>
          <a:p>
            <a:pPr algn="l">
              <a:buClrTx/>
              <a:buSzTx/>
              <a:buFontTx/>
            </a:pPr>
            <a:r>
              <a:rPr lang="zh-CN" altLang="en-US" sz="2800" b="1" dirty="0">
                <a:solidFill>
                  <a:srgbClr val="FF0000"/>
                </a:solidFill>
                <a:latin typeface="思源黑体 CN Medium" panose="020B0600000000000000" pitchFamily="34" charset="-122"/>
                <a:ea typeface="思源黑体 CN Medium" panose="020B0600000000000000" pitchFamily="34" charset="-122"/>
              </a:rPr>
              <a:t>研究预期成果</a:t>
            </a:r>
            <a:endParaRPr lang="zh-CN" altLang="en-US" sz="2800" b="1" dirty="0">
              <a:solidFill>
                <a:srgbClr val="FF0000"/>
              </a:solidFill>
              <a:latin typeface="思源黑体 CN Medium" panose="020B0600000000000000" pitchFamily="34" charset="-122"/>
              <a:ea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1" grpId="0"/>
      <p:bldP spid="33" grpId="0"/>
      <p:bldP spid="2" grpId="0"/>
      <p:bldP spid="25" grpId="1"/>
      <p:bldP spid="31" grpId="1"/>
      <p:bldP spid="33" grpId="1"/>
      <p:bldP spid="2"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056005" y="5517565"/>
            <a:ext cx="10320655" cy="1317828"/>
          </a:xfrm>
          <a:prstGeom prst="rect">
            <a:avLst/>
          </a:prstGeom>
          <a:blipFill rotWithShape="1">
            <a:blip r:embed="rId1" cstate="screen"/>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a:p>
        </p:txBody>
      </p:sp>
      <p:grpSp>
        <p:nvGrpSpPr>
          <p:cNvPr id="13" name="组合 12"/>
          <p:cNvGrpSpPr/>
          <p:nvPr/>
        </p:nvGrpSpPr>
        <p:grpSpPr>
          <a:xfrm>
            <a:off x="0" y="475913"/>
            <a:ext cx="839416" cy="468052"/>
            <a:chOff x="0" y="475913"/>
            <a:chExt cx="839416" cy="468052"/>
          </a:xfrm>
        </p:grpSpPr>
        <p:sp>
          <p:nvSpPr>
            <p:cNvPr id="14"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descr="23-1"/>
          <p:cNvPicPr>
            <a:picLocks noChangeAspect="1"/>
          </p:cNvPicPr>
          <p:nvPr>
            <p:custDataLst>
              <p:tags r:id="rId2"/>
            </p:custDataLst>
          </p:nvPr>
        </p:nvPicPr>
        <p:blipFill>
          <a:blip r:embed="rId3" cstate="screen"/>
          <a:stretch>
            <a:fillRect/>
          </a:stretch>
        </p:blipFill>
        <p:spPr>
          <a:xfrm>
            <a:off x="9408160" y="325120"/>
            <a:ext cx="2105660" cy="727710"/>
          </a:xfrm>
          <a:prstGeom prst="rect">
            <a:avLst/>
          </a:prstGeom>
        </p:spPr>
      </p:pic>
      <p:graphicFrame>
        <p:nvGraphicFramePr>
          <p:cNvPr id="4" name="图示 3"/>
          <p:cNvGraphicFramePr/>
          <p:nvPr/>
        </p:nvGraphicFramePr>
        <p:xfrm>
          <a:off x="391160" y="2208530"/>
          <a:ext cx="11524615" cy="24409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文本框 2"/>
          <p:cNvSpPr txBox="1"/>
          <p:nvPr>
            <p:custDataLst>
              <p:tags r:id="rId9"/>
            </p:custDataLst>
          </p:nvPr>
        </p:nvSpPr>
        <p:spPr>
          <a:xfrm>
            <a:off x="911242" y="422169"/>
            <a:ext cx="6888156" cy="521970"/>
          </a:xfrm>
          <a:prstGeom prst="rect">
            <a:avLst/>
          </a:prstGeom>
          <a:noFill/>
        </p:spPr>
        <p:txBody>
          <a:bodyPr wrap="square" rtlCol="0">
            <a:spAutoFit/>
          </a:bodyPr>
          <a:p>
            <a:r>
              <a:rPr lang="zh-CN" altLang="en-US" sz="2800" dirty="0">
                <a:latin typeface="微软雅黑" panose="020B0503020204020204" charset="-122"/>
                <a:ea typeface="微软雅黑" panose="020B0503020204020204" charset="-122"/>
              </a:rPr>
              <a:t>预期</a:t>
            </a:r>
            <a:r>
              <a:rPr lang="zh-CN" altLang="en-US" sz="2800" dirty="0">
                <a:latin typeface="微软雅黑" panose="020B0503020204020204" charset="-122"/>
                <a:ea typeface="微软雅黑" panose="020B0503020204020204" charset="-122"/>
              </a:rPr>
              <a:t>成果</a:t>
            </a:r>
            <a:endParaRPr lang="zh-CN" altLang="en-US" sz="2800" dirty="0">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6" name="组合 15"/>
          <p:cNvGrpSpPr/>
          <p:nvPr/>
        </p:nvGrpSpPr>
        <p:grpSpPr>
          <a:xfrm>
            <a:off x="2495600" y="836712"/>
            <a:ext cx="9865096" cy="4032448"/>
            <a:chOff x="2495600" y="836712"/>
            <a:chExt cx="9865096" cy="4032448"/>
          </a:xfrm>
        </p:grpSpPr>
        <p:sp>
          <p:nvSpPr>
            <p:cNvPr id="12" name="矩形: 剪去单角 11"/>
            <p:cNvSpPr/>
            <p:nvPr/>
          </p:nvSpPr>
          <p:spPr>
            <a:xfrm flipH="1">
              <a:off x="2495600" y="1052736"/>
              <a:ext cx="9865096" cy="3816424"/>
            </a:xfrm>
            <a:prstGeom prst="snip1Rect">
              <a:avLst>
                <a:gd name="adj" fmla="val 31043"/>
              </a:avLst>
            </a:prstGeom>
            <a:noFill/>
            <a:ln w="952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cxnSp>
          <p:nvCxnSpPr>
            <p:cNvPr id="14" name="直接连接符 13"/>
            <p:cNvCxnSpPr/>
            <p:nvPr/>
          </p:nvCxnSpPr>
          <p:spPr>
            <a:xfrm flipH="1">
              <a:off x="6744072" y="1052736"/>
              <a:ext cx="5447927"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4367808" y="836712"/>
              <a:ext cx="2376264" cy="432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2" name="矩形 1"/>
          <p:cNvSpPr/>
          <p:nvPr/>
        </p:nvSpPr>
        <p:spPr>
          <a:xfrm>
            <a:off x="-1076325" y="2708920"/>
            <a:ext cx="12192000" cy="3600400"/>
          </a:xfrm>
          <a:prstGeom prst="rect">
            <a:avLst/>
          </a:prstGeom>
          <a:blipFill rotWithShape="1">
            <a:blip r:embed="rId1" cstate="screen">
              <a:alphaModFix amt="9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0" name="矩形: 剪去单角 9"/>
          <p:cNvSpPr/>
          <p:nvPr/>
        </p:nvSpPr>
        <p:spPr>
          <a:xfrm flipH="1">
            <a:off x="5369500" y="1556792"/>
            <a:ext cx="6822499" cy="2592288"/>
          </a:xfrm>
          <a:prstGeom prst="snip1Rect">
            <a:avLst>
              <a:gd name="adj" fmla="val 50000"/>
            </a:avLst>
          </a:prstGeom>
          <a:solidFill>
            <a:schemeClr val="accent1">
              <a:lumMod val="75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5" name="文本框 24"/>
          <p:cNvSpPr txBox="1"/>
          <p:nvPr/>
        </p:nvSpPr>
        <p:spPr>
          <a:xfrm>
            <a:off x="5785485" y="2539365"/>
            <a:ext cx="7406640" cy="829945"/>
          </a:xfrm>
          <a:prstGeom prst="rect">
            <a:avLst/>
          </a:prstGeom>
          <a:noFill/>
        </p:spPr>
        <p:txBody>
          <a:bodyPr wrap="square" rtlCol="0">
            <a:spAutoFit/>
          </a:bodyPr>
          <a:lstStyle/>
          <a:p>
            <a:pPr marL="0" marR="0" lvl="0" indent="0" algn="l" defTabSz="1219200" rtl="0" eaLnBrk="1" fontAlgn="auto" latinLnBrk="0" hangingPunct="1">
              <a:lnSpc>
                <a:spcPct val="100000"/>
              </a:lnSpc>
              <a:spcBef>
                <a:spcPts val="0"/>
              </a:spcBef>
              <a:spcAft>
                <a:spcPts val="0"/>
              </a:spcAft>
              <a:buClrTx/>
              <a:buSzTx/>
              <a:buFontTx/>
              <a:buNone/>
              <a:defRPr/>
            </a:pPr>
            <a:r>
              <a:rPr kumimoji="0" lang="zh-CN" altLang="en-US" sz="4800" b="0" i="0" u="none" strike="noStrike" kern="1200" cap="none" spc="0" normalizeH="0" baseline="0" noProof="0" dirty="0">
                <a:ln>
                  <a:noFill/>
                </a:ln>
                <a:solidFill>
                  <a:prstClr val="white"/>
                </a:solidFill>
                <a:effectLst/>
                <a:uLnTx/>
                <a:uFillTx/>
                <a:latin typeface="思源黑体 CN Bold" panose="02010600030101010101" pitchFamily="34" charset="-122"/>
                <a:ea typeface="思源黑体 CN Bold" panose="02010600030101010101" pitchFamily="34" charset="-122"/>
                <a:cs typeface="+mn-cs"/>
              </a:rPr>
              <a:t>感谢观看，请批评</a:t>
            </a:r>
            <a:r>
              <a:rPr kumimoji="0" lang="zh-CN" altLang="en-US" sz="4800" b="0" i="0" u="none" strike="noStrike" kern="1200" cap="none" spc="0" normalizeH="0" baseline="0" noProof="0" dirty="0">
                <a:ln>
                  <a:noFill/>
                </a:ln>
                <a:solidFill>
                  <a:prstClr val="white"/>
                </a:solidFill>
                <a:effectLst/>
                <a:uLnTx/>
                <a:uFillTx/>
                <a:latin typeface="思源黑体 CN Bold" panose="02010600030101010101" pitchFamily="34" charset="-122"/>
                <a:ea typeface="思源黑体 CN Bold" panose="02010600030101010101" pitchFamily="34" charset="-122"/>
                <a:cs typeface="+mn-cs"/>
              </a:rPr>
              <a:t>指正</a:t>
            </a:r>
            <a:endParaRPr kumimoji="0" lang="zh-CN" altLang="en-US" sz="4800" b="0" i="0" u="none" strike="noStrike" kern="1200" cap="none" spc="0" normalizeH="0" baseline="0" noProof="0" dirty="0">
              <a:ln>
                <a:noFill/>
              </a:ln>
              <a:solidFill>
                <a:prstClr val="white"/>
              </a:solidFill>
              <a:effectLst/>
              <a:uLnTx/>
              <a:uFillTx/>
              <a:latin typeface="思源黑体 CN Bold" panose="02010600030101010101" pitchFamily="34" charset="-122"/>
              <a:ea typeface="思源黑体 CN Bold" panose="02010600030101010101" pitchFamily="34" charset="-122"/>
              <a:cs typeface="+mn-cs"/>
            </a:endParaRPr>
          </a:p>
        </p:txBody>
      </p:sp>
      <p:sp>
        <p:nvSpPr>
          <p:cNvPr id="29" name="文本框 28"/>
          <p:cNvSpPr txBox="1"/>
          <p:nvPr/>
        </p:nvSpPr>
        <p:spPr>
          <a:xfrm>
            <a:off x="5785772" y="3501508"/>
            <a:ext cx="5907712" cy="460375"/>
          </a:xfrm>
          <a:prstGeom prst="rect">
            <a:avLst/>
          </a:prstGeom>
          <a:noFill/>
        </p:spPr>
        <p:txBody>
          <a:bodyPr wrap="square" rtlCol="0">
            <a:spAutoFit/>
          </a:bodyPr>
          <a:lstStyle/>
          <a:p>
            <a:pPr marL="0" marR="0" lvl="0" indent="0" algn="l" defTabSz="1219200" rtl="0" eaLnBrk="1" fontAlgn="auto" latinLnBrk="0" hangingPunct="1">
              <a:lnSpc>
                <a:spcPct val="10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solidFill>
                <a:effectLst/>
                <a:uLnTx/>
                <a:uFillTx/>
                <a:latin typeface="思源黑体 CN Light" panose="020B0300000000000000" pitchFamily="34" charset="-122"/>
                <a:ea typeface="思源黑体 CN Light" panose="020B0300000000000000" pitchFamily="34" charset="-122"/>
                <a:cs typeface="+mn-cs"/>
              </a:rPr>
              <a:t>汇报人：赵虎</a:t>
            </a:r>
            <a:endParaRPr kumimoji="0" lang="zh-CN" altLang="en-US" b="0" i="0" u="none" strike="noStrike" kern="1200" cap="none" spc="0" normalizeH="0" baseline="0" noProof="0" dirty="0">
              <a:ln>
                <a:noFill/>
              </a:ln>
              <a:solidFill>
                <a:prstClr val="white"/>
              </a:solidFill>
              <a:effectLst/>
              <a:uLnTx/>
              <a:uFillTx/>
              <a:latin typeface="思源黑体 CN Light" panose="020B0300000000000000" pitchFamily="34" charset="-122"/>
              <a:ea typeface="思源黑体 CN Light" panose="020B0300000000000000" pitchFamily="34" charset="-122"/>
              <a:cs typeface="+mn-cs"/>
            </a:endParaRPr>
          </a:p>
        </p:txBody>
      </p:sp>
      <p:pic>
        <p:nvPicPr>
          <p:cNvPr id="4" name="图片 3" descr="23-1"/>
          <p:cNvPicPr>
            <a:picLocks noChangeAspect="1"/>
          </p:cNvPicPr>
          <p:nvPr/>
        </p:nvPicPr>
        <p:blipFill>
          <a:blip r:embed="rId2" cstate="screen"/>
          <a:stretch>
            <a:fillRect/>
          </a:stretch>
        </p:blipFill>
        <p:spPr>
          <a:xfrm>
            <a:off x="9192895" y="325120"/>
            <a:ext cx="2105660" cy="727710"/>
          </a:xfrm>
          <a:prstGeom prst="rect">
            <a:avLst/>
          </a:prstGeom>
        </p:spPr>
      </p:pic>
      <p:sp>
        <p:nvSpPr>
          <p:cNvPr id="5" name="文本框 4"/>
          <p:cNvSpPr txBox="1"/>
          <p:nvPr/>
        </p:nvSpPr>
        <p:spPr>
          <a:xfrm>
            <a:off x="4363085" y="790575"/>
            <a:ext cx="2212340" cy="522605"/>
          </a:xfrm>
          <a:prstGeom prst="rect">
            <a:avLst/>
          </a:prstGeom>
          <a:noFill/>
        </p:spPr>
        <p:txBody>
          <a:bodyPr wrap="square" rtlCol="0">
            <a:noAutofit/>
          </a:bodyPr>
          <a:lstStyle/>
          <a:p>
            <a:pPr algn="dist"/>
            <a:r>
              <a:rPr lang="en-US" altLang="zh-CN" sz="2000" dirty="0">
                <a:solidFill>
                  <a:schemeClr val="tx1"/>
                </a:solidFill>
                <a:uFillTx/>
                <a:latin typeface="Times New Roman" panose="02020603050405020304" pitchFamily="18" charset="0"/>
                <a:ea typeface="思源黑体 CN Light" panose="020B0300000000000000" pitchFamily="34" charset="-122"/>
              </a:rPr>
              <a:t>Proposal report</a:t>
            </a:r>
            <a:r>
              <a:rPr lang="en-US" altLang="zh-CN" sz="2000" dirty="0">
                <a:latin typeface="思源黑体 CN Light" panose="020B0300000000000000" pitchFamily="34" charset="-122"/>
                <a:ea typeface="思源黑体 CN Light" panose="020B0300000000000000" pitchFamily="34" charset="-122"/>
              </a:rPr>
              <a:t> </a:t>
            </a:r>
            <a:endParaRPr lang="en-US" altLang="zh-CN" sz="2000" dirty="0">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0" fill="hold"/>
                                        <p:tgtEl>
                                          <p:spTgt spid="25"/>
                                        </p:tgtEl>
                                        <p:attrNameLst>
                                          <p:attrName>ppt_x</p:attrName>
                                        </p:attrNameLst>
                                      </p:cBhvr>
                                      <p:tavLst>
                                        <p:tav tm="0">
                                          <p:val>
                                            <p:strVal val="#ppt_x-.2"/>
                                          </p:val>
                                        </p:tav>
                                        <p:tav tm="100000">
                                          <p:val>
                                            <p:strVal val="#ppt_x"/>
                                          </p:val>
                                        </p:tav>
                                      </p:tavLst>
                                    </p:anim>
                                    <p:anim calcmode="lin" valueType="num">
                                      <p:cBhvr>
                                        <p:cTn id="8" dur="1000" fill="hold"/>
                                        <p:tgtEl>
                                          <p:spTgt spid="25"/>
                                        </p:tgtEl>
                                        <p:attrNameLst>
                                          <p:attrName>ppt_y</p:attrName>
                                        </p:attrNameLst>
                                      </p:cBhvr>
                                      <p:tavLst>
                                        <p:tav tm="0">
                                          <p:val>
                                            <p:strVal val="#ppt_y"/>
                                          </p:val>
                                        </p:tav>
                                        <p:tav tm="100000">
                                          <p:val>
                                            <p:strVal val="#ppt_y"/>
                                          </p:val>
                                        </p:tav>
                                      </p:tavLst>
                                    </p:anim>
                                    <p:animEffect transition="in" filter="wipe(right)" prLst="gradientSize: 0.1">
                                      <p:cBhvr>
                                        <p:cTn id="9" dur="1000"/>
                                        <p:tgtEl>
                                          <p:spTgt spid="25"/>
                                        </p:tgtEl>
                                      </p:cBhvr>
                                    </p:animEffect>
                                  </p:childTnLst>
                                </p:cTn>
                              </p:par>
                              <p:par>
                                <p:cTn id="10" presetID="1" presetClass="entr" presetSubtype="0" fill="hold" grpId="0" nodeType="withEffect">
                                  <p:stCondLst>
                                    <p:cond delay="0"/>
                                  </p:stCondLst>
                                  <p:childTnLst>
                                    <p:set>
                                      <p:cBhvr>
                                        <p:cTn id="11"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文本框 3"/>
          <p:cNvSpPr txBox="1"/>
          <p:nvPr/>
        </p:nvSpPr>
        <p:spPr>
          <a:xfrm>
            <a:off x="1761520" y="853863"/>
            <a:ext cx="1415772" cy="3168352"/>
          </a:xfrm>
          <a:prstGeom prst="rect">
            <a:avLst/>
          </a:prstGeom>
          <a:noFill/>
        </p:spPr>
        <p:txBody>
          <a:bodyPr vert="eaVert" wrap="square" rtlCol="0">
            <a:spAutoFit/>
          </a:bodyPr>
          <a:lstStyle/>
          <a:p>
            <a:pPr algn="ctr"/>
            <a:r>
              <a:rPr lang="zh-CN" altLang="en-US" sz="8000" dirty="0">
                <a:solidFill>
                  <a:schemeClr val="bg1"/>
                </a:solidFill>
                <a:latin typeface="思源黑体 CN Bold" panose="02010600030101010101" pitchFamily="34" charset="-122"/>
                <a:ea typeface="思源黑体 CN Bold" panose="02010600030101010101" pitchFamily="34" charset="-122"/>
              </a:rPr>
              <a:t>目录</a:t>
            </a:r>
            <a:endParaRPr lang="zh-CN" altLang="en-US" sz="8000" dirty="0">
              <a:solidFill>
                <a:schemeClr val="bg1"/>
              </a:solidFill>
              <a:latin typeface="思源黑体 CN Bold" panose="02010600030101010101" pitchFamily="34" charset="-122"/>
              <a:ea typeface="思源黑体 CN Bold" panose="02010600030101010101" pitchFamily="34" charset="-122"/>
            </a:endParaRPr>
          </a:p>
        </p:txBody>
      </p:sp>
      <p:cxnSp>
        <p:nvCxnSpPr>
          <p:cNvPr id="6" name="直接连接符 5"/>
          <p:cNvCxnSpPr/>
          <p:nvPr/>
        </p:nvCxnSpPr>
        <p:spPr>
          <a:xfrm flipV="1">
            <a:off x="1659719" y="3355474"/>
            <a:ext cx="1571258" cy="504056"/>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030343" y="3150556"/>
            <a:ext cx="798195" cy="3168352"/>
          </a:xfrm>
          <a:prstGeom prst="rect">
            <a:avLst/>
          </a:prstGeom>
          <a:noFill/>
        </p:spPr>
        <p:txBody>
          <a:bodyPr vert="eaVert" wrap="square" rtlCol="0" anchor="t" anchorCtr="0">
            <a:spAutoFit/>
          </a:bodyPr>
          <a:lstStyle/>
          <a:p>
            <a:pPr algn="ctr"/>
            <a:r>
              <a:rPr lang="en-US" altLang="zh-CN" sz="4000" dirty="0">
                <a:solidFill>
                  <a:schemeClr val="bg1"/>
                </a:solidFill>
                <a:latin typeface="思源黑体 CN Bold" panose="02010600030101010101" pitchFamily="34" charset="-122"/>
                <a:ea typeface="思源黑体 CN Bold" panose="02010600030101010101" pitchFamily="34" charset="-122"/>
              </a:rPr>
              <a:t>CONTENT</a:t>
            </a:r>
            <a:endParaRPr lang="en-US" altLang="zh-CN" sz="4000" dirty="0">
              <a:solidFill>
                <a:schemeClr val="bg1"/>
              </a:solidFill>
              <a:latin typeface="思源黑体 CN Bold" panose="02010600030101010101" pitchFamily="34" charset="-122"/>
              <a:ea typeface="思源黑体 CN Bold" panose="02010600030101010101" pitchFamily="34" charset="-122"/>
            </a:endParaRPr>
          </a:p>
        </p:txBody>
      </p:sp>
      <p:sp>
        <p:nvSpPr>
          <p:cNvPr id="10" name="矩形: 圆角 9"/>
          <p:cNvSpPr/>
          <p:nvPr>
            <p:custDataLst>
              <p:tags r:id="rId1"/>
            </p:custDataLst>
          </p:nvPr>
        </p:nvSpPr>
        <p:spPr>
          <a:xfrm>
            <a:off x="4862408" y="1268770"/>
            <a:ext cx="237388"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p:custDataLst>
              <p:tags r:id="rId2"/>
            </p:custDataLst>
          </p:nvPr>
        </p:nvSpPr>
        <p:spPr>
          <a:xfrm>
            <a:off x="4863113" y="2464355"/>
            <a:ext cx="237389"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p:cNvSpPr/>
          <p:nvPr>
            <p:custDataLst>
              <p:tags r:id="rId3"/>
            </p:custDataLst>
          </p:nvPr>
        </p:nvSpPr>
        <p:spPr>
          <a:xfrm>
            <a:off x="4857665" y="3650082"/>
            <a:ext cx="232678"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圆角 15"/>
          <p:cNvSpPr/>
          <p:nvPr>
            <p:custDataLst>
              <p:tags r:id="rId4"/>
            </p:custDataLst>
          </p:nvPr>
        </p:nvSpPr>
        <p:spPr>
          <a:xfrm>
            <a:off x="4858668" y="4858685"/>
            <a:ext cx="232679"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custDataLst>
              <p:tags r:id="rId5"/>
            </p:custDataLst>
          </p:nvPr>
        </p:nvSpPr>
        <p:spPr>
          <a:xfrm>
            <a:off x="5293876" y="1485751"/>
            <a:ext cx="3816424" cy="521970"/>
          </a:xfrm>
          <a:prstGeom prst="rect">
            <a:avLst/>
          </a:prstGeom>
          <a:noFill/>
        </p:spPr>
        <p:txBody>
          <a:bodyPr wrap="square" rtlCol="0">
            <a:spAutoFit/>
          </a:bodyPr>
          <a:lstStyle/>
          <a:p>
            <a:r>
              <a:rPr lang="zh-CN" altLang="en-US" sz="2800" b="1" dirty="0">
                <a:solidFill>
                  <a:srgbClr val="FF0000"/>
                </a:solidFill>
                <a:latin typeface="思源黑体 CN Medium" panose="020B0600000000000000" pitchFamily="34" charset="-122"/>
                <a:ea typeface="思源黑体 CN Medium" panose="020B0600000000000000" pitchFamily="34" charset="-122"/>
              </a:rPr>
              <a:t>选题背景与意义</a:t>
            </a:r>
            <a:endParaRPr lang="zh-CN" altLang="en-US" sz="2800" b="1" dirty="0">
              <a:solidFill>
                <a:srgbClr val="FF0000"/>
              </a:solidFill>
              <a:latin typeface="思源黑体 CN Medium" panose="020B0600000000000000" pitchFamily="34" charset="-122"/>
              <a:ea typeface="思源黑体 CN Medium" panose="020B0600000000000000" pitchFamily="34" charset="-122"/>
            </a:endParaRPr>
          </a:p>
        </p:txBody>
      </p:sp>
      <p:sp>
        <p:nvSpPr>
          <p:cNvPr id="31" name="文本框 30"/>
          <p:cNvSpPr txBox="1"/>
          <p:nvPr>
            <p:custDataLst>
              <p:tags r:id="rId6"/>
            </p:custDataLst>
          </p:nvPr>
        </p:nvSpPr>
        <p:spPr>
          <a:xfrm>
            <a:off x="5293270" y="2708813"/>
            <a:ext cx="3816424" cy="521970"/>
          </a:xfrm>
          <a:prstGeom prst="rect">
            <a:avLst/>
          </a:prstGeom>
          <a:noFill/>
        </p:spPr>
        <p:txBody>
          <a:bodyPr wrap="square" rtlCol="0">
            <a:spAutoFit/>
          </a:bodyPr>
          <a:lstStyle/>
          <a:p>
            <a:r>
              <a:rPr lang="zh-CN" altLang="en-US" sz="2800" dirty="0">
                <a:latin typeface="思源黑体 CN Medium" panose="020B0600000000000000" pitchFamily="34" charset="-122"/>
                <a:ea typeface="思源黑体 CN Medium" panose="020B0600000000000000" pitchFamily="34" charset="-122"/>
              </a:rPr>
              <a:t>研究内容与</a:t>
            </a:r>
            <a:r>
              <a:rPr lang="zh-CN" altLang="en-US" sz="2800" dirty="0">
                <a:latin typeface="思源黑体 CN Medium" panose="020B0600000000000000" pitchFamily="34" charset="-122"/>
                <a:ea typeface="思源黑体 CN Medium" panose="020B0600000000000000" pitchFamily="34" charset="-122"/>
              </a:rPr>
              <a:t>方法</a:t>
            </a:r>
            <a:endParaRPr lang="zh-CN" altLang="en-US" sz="2800" dirty="0">
              <a:latin typeface="思源黑体 CN Medium" panose="020B0600000000000000" pitchFamily="34" charset="-122"/>
              <a:ea typeface="思源黑体 CN Medium" panose="020B0600000000000000" pitchFamily="34" charset="-122"/>
            </a:endParaRPr>
          </a:p>
        </p:txBody>
      </p:sp>
      <p:sp>
        <p:nvSpPr>
          <p:cNvPr id="33" name="文本框 32"/>
          <p:cNvSpPr txBox="1"/>
          <p:nvPr>
            <p:custDataLst>
              <p:tags r:id="rId7"/>
            </p:custDataLst>
          </p:nvPr>
        </p:nvSpPr>
        <p:spPr>
          <a:xfrm>
            <a:off x="5304065" y="3859631"/>
            <a:ext cx="3816424" cy="521970"/>
          </a:xfrm>
          <a:prstGeom prst="rect">
            <a:avLst/>
          </a:prstGeom>
          <a:noFill/>
        </p:spPr>
        <p:txBody>
          <a:bodyPr wrap="square" rtlCol="0">
            <a:spAutoFit/>
          </a:bodyPr>
          <a:lstStyle/>
          <a:p>
            <a:r>
              <a:rPr lang="zh-CN" altLang="en-US" sz="2800" dirty="0">
                <a:latin typeface="思源黑体 CN Medium" panose="020B0600000000000000" pitchFamily="34" charset="-122"/>
                <a:ea typeface="思源黑体 CN Medium" panose="020B0600000000000000" pitchFamily="34" charset="-122"/>
              </a:rPr>
              <a:t>课题</a:t>
            </a:r>
            <a:r>
              <a:rPr lang="zh-CN" altLang="en-US" sz="2800" dirty="0">
                <a:latin typeface="思源黑体 CN Medium" panose="020B0600000000000000" pitchFamily="34" charset="-122"/>
                <a:ea typeface="思源黑体 CN Medium" panose="020B0600000000000000" pitchFamily="34" charset="-122"/>
              </a:rPr>
              <a:t>工作基础</a:t>
            </a:r>
            <a:endParaRPr lang="zh-CN" altLang="en-US" sz="2800" dirty="0">
              <a:latin typeface="思源黑体 CN Medium" panose="020B0600000000000000" pitchFamily="34" charset="-122"/>
              <a:ea typeface="思源黑体 CN Medium" panose="020B0600000000000000" pitchFamily="34" charset="-122"/>
            </a:endParaRPr>
          </a:p>
        </p:txBody>
      </p:sp>
      <p:pic>
        <p:nvPicPr>
          <p:cNvPr id="7" name="图片 6"/>
          <p:cNvPicPr>
            <a:picLocks noChangeAspect="1"/>
          </p:cNvPicPr>
          <p:nvPr/>
        </p:nvPicPr>
        <p:blipFill>
          <a:blip r:embed="rId8"/>
          <a:stretch>
            <a:fillRect/>
          </a:stretch>
        </p:blipFill>
        <p:spPr>
          <a:xfrm>
            <a:off x="911425" y="775821"/>
            <a:ext cx="3096344" cy="5499808"/>
          </a:xfrm>
          <a:prstGeom prst="rect">
            <a:avLst/>
          </a:prstGeom>
        </p:spPr>
      </p:pic>
      <p:sp>
        <p:nvSpPr>
          <p:cNvPr id="2" name="文本框 1"/>
          <p:cNvSpPr txBox="1"/>
          <p:nvPr>
            <p:custDataLst>
              <p:tags r:id="rId9"/>
            </p:custDataLst>
          </p:nvPr>
        </p:nvSpPr>
        <p:spPr>
          <a:xfrm>
            <a:off x="5293360" y="5053965"/>
            <a:ext cx="4084955" cy="521970"/>
          </a:xfrm>
          <a:prstGeom prst="rect">
            <a:avLst/>
          </a:prstGeom>
          <a:noFill/>
        </p:spPr>
        <p:txBody>
          <a:bodyPr wrap="square" rtlCol="0">
            <a:spAutoFit/>
          </a:bodyPr>
          <a:lstStyle/>
          <a:p>
            <a:pPr lvl="0" algn="l">
              <a:buClrTx/>
              <a:buSzTx/>
              <a:buFontTx/>
            </a:pPr>
            <a:r>
              <a:rPr lang="zh-CN" altLang="en-US" sz="2800" dirty="0">
                <a:latin typeface="思源黑体 CN Medium" panose="020B0600000000000000" pitchFamily="34" charset="-122"/>
                <a:ea typeface="思源黑体 CN Medium" panose="020B0600000000000000" pitchFamily="34" charset="-122"/>
                <a:sym typeface="+mn-ea"/>
              </a:rPr>
              <a:t>研究预期成果</a:t>
            </a:r>
            <a:endParaRPr lang="zh-CN" altLang="en-US" sz="2800" dirty="0">
              <a:latin typeface="思源黑体 CN Medium" panose="020B0600000000000000" pitchFamily="34" charset="-122"/>
              <a:ea typeface="思源黑体 CN Medium" panose="020B0600000000000000"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1" grpId="0"/>
      <p:bldP spid="33" grpId="0"/>
      <p:bldP spid="2" grpId="0"/>
      <p:bldP spid="25" grpId="1"/>
      <p:bldP spid="31" grpId="1"/>
      <p:bldP spid="33" grpId="1"/>
      <p:bldP spid="2"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0" y="475913"/>
            <a:ext cx="839416" cy="468052"/>
            <a:chOff x="0" y="475913"/>
            <a:chExt cx="839416" cy="468052"/>
          </a:xfrm>
        </p:grpSpPr>
        <p:sp>
          <p:nvSpPr>
            <p:cNvPr id="22"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图片 4" descr="23-1"/>
          <p:cNvPicPr>
            <a:picLocks noChangeAspect="1"/>
          </p:cNvPicPr>
          <p:nvPr>
            <p:custDataLst>
              <p:tags r:id="rId1"/>
            </p:custDataLst>
          </p:nvPr>
        </p:nvPicPr>
        <p:blipFill>
          <a:blip r:embed="rId2" cstate="screen"/>
          <a:stretch>
            <a:fillRect/>
          </a:stretch>
        </p:blipFill>
        <p:spPr>
          <a:xfrm>
            <a:off x="9408160" y="325120"/>
            <a:ext cx="2105660" cy="727710"/>
          </a:xfrm>
          <a:prstGeom prst="rect">
            <a:avLst/>
          </a:prstGeom>
        </p:spPr>
      </p:pic>
      <p:sp>
        <p:nvSpPr>
          <p:cNvPr id="13" name="文本框 12"/>
          <p:cNvSpPr txBox="1"/>
          <p:nvPr>
            <p:custDataLst>
              <p:tags r:id="rId3"/>
            </p:custDataLst>
          </p:nvPr>
        </p:nvSpPr>
        <p:spPr>
          <a:xfrm>
            <a:off x="911242" y="422169"/>
            <a:ext cx="6888156" cy="521970"/>
          </a:xfrm>
          <a:prstGeom prst="rect">
            <a:avLst/>
          </a:prstGeom>
          <a:noFill/>
        </p:spPr>
        <p:txBody>
          <a:bodyPr wrap="square" rtlCol="0">
            <a:spAutoFit/>
          </a:bodyPr>
          <a:p>
            <a:r>
              <a:rPr lang="zh-CN" altLang="en-US" sz="2800" dirty="0">
                <a:latin typeface="微软雅黑" panose="020B0503020204020204" charset="-122"/>
                <a:ea typeface="微软雅黑" panose="020B0503020204020204" charset="-122"/>
              </a:rPr>
              <a:t>选题背景</a:t>
            </a:r>
            <a:endParaRPr lang="zh-CN" altLang="en-US" sz="2800" dirty="0">
              <a:latin typeface="微软雅黑" panose="020B0503020204020204" charset="-122"/>
              <a:ea typeface="微软雅黑" panose="020B0503020204020204" charset="-122"/>
            </a:endParaRPr>
          </a:p>
        </p:txBody>
      </p:sp>
      <p:grpSp>
        <p:nvGrpSpPr>
          <p:cNvPr id="21" name="组合 20"/>
          <p:cNvGrpSpPr/>
          <p:nvPr/>
        </p:nvGrpSpPr>
        <p:grpSpPr>
          <a:xfrm>
            <a:off x="590550" y="1464310"/>
            <a:ext cx="6191885" cy="4548505"/>
            <a:chOff x="3136" y="2112"/>
            <a:chExt cx="11338" cy="8504"/>
          </a:xfrm>
        </p:grpSpPr>
        <p:pic>
          <p:nvPicPr>
            <p:cNvPr id="3" name="图片 2" descr="0185c55d4cc2d6a8012187f4ee4c43.jpg@3000w_1l_0o_100sh"/>
            <p:cNvPicPr/>
            <p:nvPr>
              <p:custDataLst>
                <p:tags r:id="rId4"/>
              </p:custDataLst>
            </p:nvPr>
          </p:nvPicPr>
          <p:blipFill>
            <a:blip r:embed="rId5"/>
            <a:srcRect t="178" b="178"/>
            <a:stretch>
              <a:fillRect/>
            </a:stretch>
          </p:blipFill>
          <p:spPr>
            <a:xfrm>
              <a:off x="3136" y="2112"/>
              <a:ext cx="5609" cy="4192"/>
            </a:xfrm>
            <a:prstGeom prst="rect">
              <a:avLst/>
            </a:prstGeom>
          </p:spPr>
        </p:pic>
        <p:pic>
          <p:nvPicPr>
            <p:cNvPr id="14" name="图片 13" descr="osogoo120713191618873"/>
            <p:cNvPicPr/>
            <p:nvPr>
              <p:custDataLst>
                <p:tags r:id="rId6"/>
              </p:custDataLst>
            </p:nvPr>
          </p:nvPicPr>
          <p:blipFill>
            <a:blip r:embed="rId7"/>
            <a:srcRect t="178" b="178"/>
            <a:stretch>
              <a:fillRect/>
            </a:stretch>
          </p:blipFill>
          <p:spPr>
            <a:xfrm>
              <a:off x="8866" y="2112"/>
              <a:ext cx="5609" cy="4192"/>
            </a:xfrm>
            <a:prstGeom prst="rect">
              <a:avLst/>
            </a:prstGeom>
          </p:spPr>
        </p:pic>
        <p:pic>
          <p:nvPicPr>
            <p:cNvPr id="16" name="图片 15" descr="637684201785624684382"/>
            <p:cNvPicPr/>
            <p:nvPr>
              <p:custDataLst>
                <p:tags r:id="rId8"/>
              </p:custDataLst>
            </p:nvPr>
          </p:nvPicPr>
          <p:blipFill>
            <a:blip r:embed="rId9"/>
            <a:srcRect t="179" b="179"/>
            <a:stretch>
              <a:fillRect/>
            </a:stretch>
          </p:blipFill>
          <p:spPr>
            <a:xfrm>
              <a:off x="8866" y="6424"/>
              <a:ext cx="5609" cy="4192"/>
            </a:xfrm>
            <a:prstGeom prst="rect">
              <a:avLst/>
            </a:prstGeom>
          </p:spPr>
        </p:pic>
        <p:pic>
          <p:nvPicPr>
            <p:cNvPr id="15" name="图片 14" descr="9649184464_2093163654"/>
            <p:cNvPicPr/>
            <p:nvPr>
              <p:custDataLst>
                <p:tags r:id="rId10"/>
              </p:custDataLst>
            </p:nvPr>
          </p:nvPicPr>
          <p:blipFill>
            <a:blip r:embed="rId11"/>
            <a:srcRect t="178" b="178"/>
            <a:stretch>
              <a:fillRect/>
            </a:stretch>
          </p:blipFill>
          <p:spPr>
            <a:xfrm>
              <a:off x="3136" y="6424"/>
              <a:ext cx="5609" cy="4192"/>
            </a:xfrm>
            <a:prstGeom prst="rect">
              <a:avLst/>
            </a:prstGeom>
          </p:spPr>
        </p:pic>
      </p:grpSp>
      <p:sp>
        <p:nvSpPr>
          <p:cNvPr id="24" name="文本框 23"/>
          <p:cNvSpPr txBox="1"/>
          <p:nvPr/>
        </p:nvSpPr>
        <p:spPr>
          <a:xfrm>
            <a:off x="6960235" y="1268730"/>
            <a:ext cx="5080000" cy="5080635"/>
          </a:xfrm>
          <a:prstGeom prst="rect">
            <a:avLst/>
          </a:prstGeom>
        </p:spPr>
        <p:txBody>
          <a:bodyPr>
            <a:noAutofit/>
          </a:bodyPr>
          <a:p>
            <a:pPr indent="457200"/>
            <a:r>
              <a:rPr lang="zh-CN" altLang="en-US">
                <a:solidFill>
                  <a:srgbClr val="000000"/>
                </a:solidFill>
                <a:latin typeface="宋体" panose="02010600030101010101" pitchFamily="2" charset="-122"/>
                <a:ea typeface="宋体" panose="02010600030101010101" pitchFamily="2" charset="-122"/>
              </a:rPr>
              <a:t>“科技兴国”、“中国制造 </a:t>
            </a:r>
            <a:r>
              <a:rPr lang="en-US" altLang="zh-CN">
                <a:solidFill>
                  <a:srgbClr val="000000"/>
                </a:solidFill>
                <a:latin typeface="Times New Roman" panose="02020603050405020304"/>
                <a:ea typeface="Times New Roman" panose="02020603050405020304"/>
              </a:rPr>
              <a:t>2025</a:t>
            </a:r>
            <a:r>
              <a:rPr lang="en-US" altLang="zh-CN">
                <a:solidFill>
                  <a:srgbClr val="000000"/>
                </a:solidFill>
                <a:latin typeface="宋体" panose="02010600030101010101" pitchFamily="2" charset="-122"/>
                <a:ea typeface="宋体" panose="02010600030101010101" pitchFamily="2" charset="-122"/>
              </a:rPr>
              <a:t>”</a:t>
            </a:r>
            <a:r>
              <a:rPr lang="zh-CN" altLang="en-US">
                <a:solidFill>
                  <a:srgbClr val="000000"/>
                </a:solidFill>
                <a:latin typeface="宋体" panose="02010600030101010101" pitchFamily="2" charset="-122"/>
                <a:ea typeface="宋体" panose="02010600030101010101" pitchFamily="2" charset="-122"/>
              </a:rPr>
              <a:t>等政策强调了科技创新的重要性。机械臂</a:t>
            </a:r>
            <a:r>
              <a:rPr lang="zh-CN" altLang="en-US">
                <a:solidFill>
                  <a:srgbClr val="000000"/>
                </a:solidFill>
                <a:latin typeface="宋体" panose="02010600030101010101" pitchFamily="2" charset="-122"/>
                <a:ea typeface="宋体" panose="02010600030101010101" pitchFamily="2" charset="-122"/>
              </a:rPr>
              <a:t>相关技术应用不仅在国防</a:t>
            </a:r>
            <a:r>
              <a:rPr lang="zh-CN" altLang="en-US" b="1">
                <a:solidFill>
                  <a:srgbClr val="FF0000"/>
                </a:solidFill>
                <a:latin typeface="宋体" panose="02010600030101010101" pitchFamily="2" charset="-122"/>
                <a:ea typeface="宋体" panose="02010600030101010101" pitchFamily="2" charset="-122"/>
              </a:rPr>
              <a:t>军事领域</a:t>
            </a:r>
            <a:r>
              <a:rPr lang="zh-CN" altLang="en-US">
                <a:solidFill>
                  <a:srgbClr val="000000"/>
                </a:solidFill>
                <a:latin typeface="宋体" panose="02010600030101010101" pitchFamily="2" charset="-122"/>
                <a:ea typeface="宋体" panose="02010600030101010101" pitchFamily="2" charset="-122"/>
              </a:rPr>
              <a:t>，更在</a:t>
            </a:r>
            <a:r>
              <a:rPr lang="zh-CN" altLang="en-US" b="1">
                <a:solidFill>
                  <a:srgbClr val="FF0000"/>
                </a:solidFill>
                <a:latin typeface="宋体" panose="02010600030101010101" pitchFamily="2" charset="-122"/>
                <a:ea typeface="宋体" panose="02010600030101010101" pitchFamily="2" charset="-122"/>
              </a:rPr>
              <a:t>民生领域</a:t>
            </a:r>
            <a:r>
              <a:rPr lang="zh-CN" altLang="en-US">
                <a:solidFill>
                  <a:srgbClr val="000000"/>
                </a:solidFill>
                <a:latin typeface="宋体" panose="02010600030101010101" pitchFamily="2" charset="-122"/>
                <a:ea typeface="宋体" panose="02010600030101010101" pitchFamily="2" charset="-122"/>
              </a:rPr>
              <a:t>中发挥着关键作用。 </a:t>
            </a:r>
            <a:endParaRPr lang="zh-CN" altLang="en-US">
              <a:solidFill>
                <a:srgbClr val="000000"/>
              </a:solidFill>
              <a:latin typeface="宋体" panose="02010600030101010101" pitchFamily="2" charset="-122"/>
              <a:ea typeface="宋体" panose="02010600030101010101" pitchFamily="2" charset="-122"/>
            </a:endParaRPr>
          </a:p>
          <a:p>
            <a:pPr indent="457200"/>
            <a:r>
              <a:rPr lang="zh-CN" altLang="en-US">
                <a:solidFill>
                  <a:srgbClr val="000000"/>
                </a:solidFill>
                <a:latin typeface="宋体" panose="02010600030101010101" pitchFamily="2" charset="-122"/>
                <a:ea typeface="宋体" panose="02010600030101010101" pitchFamily="2" charset="-122"/>
              </a:rPr>
              <a:t>机械臂作为机器人技术的核心组成部分，其</a:t>
            </a:r>
            <a:r>
              <a:rPr lang="zh-CN" altLang="en-US" b="1">
                <a:solidFill>
                  <a:srgbClr val="FF0000"/>
                </a:solidFill>
                <a:latin typeface="宋体" panose="02010600030101010101" pitchFamily="2" charset="-122"/>
                <a:ea typeface="宋体" panose="02010600030101010101" pitchFamily="2" charset="-122"/>
              </a:rPr>
              <a:t>应用范围非常广泛</a:t>
            </a:r>
            <a:r>
              <a:rPr lang="zh-CN" altLang="en-US">
                <a:solidFill>
                  <a:srgbClr val="000000"/>
                </a:solidFill>
                <a:latin typeface="宋体" panose="02010600030101010101" pitchFamily="2" charset="-122"/>
                <a:ea typeface="宋体" panose="02010600030101010101" pitchFamily="2" charset="-122"/>
              </a:rPr>
              <a:t>，涵盖了工业生产、家庭辅助、农业自动化、物流搬运以及医疗保健等多个领域，机械臂的</a:t>
            </a:r>
            <a:r>
              <a:rPr lang="zh-CN" altLang="en-US" b="1">
                <a:solidFill>
                  <a:srgbClr val="FF0000"/>
                </a:solidFill>
                <a:latin typeface="宋体" panose="02010600030101010101" pitchFamily="2" charset="-122"/>
                <a:ea typeface="宋体" panose="02010600030101010101" pitchFamily="2" charset="-122"/>
              </a:rPr>
              <a:t>高效性和精准性</a:t>
            </a:r>
            <a:r>
              <a:rPr lang="zh-CN" altLang="en-US">
                <a:solidFill>
                  <a:srgbClr val="000000"/>
                </a:solidFill>
                <a:latin typeface="宋体" panose="02010600030101010101" pitchFamily="2" charset="-122"/>
                <a:ea typeface="宋体" panose="02010600030101010101" pitchFamily="2" charset="-122"/>
              </a:rPr>
              <a:t>使其成为自动化和智能化的重要工具。然而，要实现更高水平的自动化和智能化，</a:t>
            </a:r>
            <a:r>
              <a:rPr lang="zh-CN" altLang="en-US">
                <a:solidFill>
                  <a:srgbClr val="000000"/>
                </a:solidFill>
                <a:latin typeface="宋体" panose="02010600030101010101" pitchFamily="2" charset="-122"/>
                <a:ea typeface="宋体" panose="02010600030101010101" pitchFamily="2" charset="-122"/>
              </a:rPr>
              <a:t>机械臂需要能够</a:t>
            </a:r>
            <a:r>
              <a:rPr lang="zh-CN" altLang="en-US" b="1">
                <a:solidFill>
                  <a:srgbClr val="FF0000"/>
                </a:solidFill>
                <a:latin typeface="宋体" panose="02010600030101010101" pitchFamily="2" charset="-122"/>
                <a:ea typeface="宋体" panose="02010600030101010101" pitchFamily="2" charset="-122"/>
              </a:rPr>
              <a:t>更加精准地识别和抓取各种物体</a:t>
            </a:r>
            <a:r>
              <a:rPr lang="zh-CN" altLang="en-US">
                <a:solidFill>
                  <a:srgbClr val="000000"/>
                </a:solidFill>
                <a:latin typeface="宋体" panose="02010600030101010101" pitchFamily="2" charset="-122"/>
                <a:ea typeface="宋体" panose="02010600030101010101" pitchFamily="2" charset="-122"/>
              </a:rPr>
              <a:t>。</a:t>
            </a:r>
            <a:endParaRPr lang="zh-CN" altLang="en-US">
              <a:solidFill>
                <a:srgbClr val="000000"/>
              </a:solidFill>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0" y="475913"/>
            <a:ext cx="839416" cy="468052"/>
            <a:chOff x="0" y="475913"/>
            <a:chExt cx="839416" cy="468052"/>
          </a:xfrm>
        </p:grpSpPr>
        <p:sp>
          <p:nvSpPr>
            <p:cNvPr id="22"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图片 4" descr="23-1"/>
          <p:cNvPicPr>
            <a:picLocks noChangeAspect="1"/>
          </p:cNvPicPr>
          <p:nvPr>
            <p:custDataLst>
              <p:tags r:id="rId1"/>
            </p:custDataLst>
          </p:nvPr>
        </p:nvPicPr>
        <p:blipFill>
          <a:blip r:embed="rId2" cstate="screen"/>
          <a:stretch>
            <a:fillRect/>
          </a:stretch>
        </p:blipFill>
        <p:spPr>
          <a:xfrm>
            <a:off x="9408160" y="325120"/>
            <a:ext cx="2105660" cy="727710"/>
          </a:xfrm>
          <a:prstGeom prst="rect">
            <a:avLst/>
          </a:prstGeom>
        </p:spPr>
      </p:pic>
      <p:sp>
        <p:nvSpPr>
          <p:cNvPr id="13" name="文本框 12"/>
          <p:cNvSpPr txBox="1"/>
          <p:nvPr>
            <p:custDataLst>
              <p:tags r:id="rId3"/>
            </p:custDataLst>
          </p:nvPr>
        </p:nvSpPr>
        <p:spPr>
          <a:xfrm>
            <a:off x="911242" y="422169"/>
            <a:ext cx="6888156" cy="521970"/>
          </a:xfrm>
          <a:prstGeom prst="rect">
            <a:avLst/>
          </a:prstGeom>
          <a:noFill/>
        </p:spPr>
        <p:txBody>
          <a:bodyPr wrap="square" rtlCol="0">
            <a:spAutoFit/>
          </a:bodyPr>
          <a:p>
            <a:r>
              <a:rPr lang="zh-CN" altLang="en-US" sz="2800" dirty="0">
                <a:latin typeface="微软雅黑" panose="020B0503020204020204" charset="-122"/>
                <a:ea typeface="微软雅黑" panose="020B0503020204020204" charset="-122"/>
              </a:rPr>
              <a:t>选题</a:t>
            </a:r>
            <a:r>
              <a:rPr lang="zh-CN" altLang="en-US" sz="2800" dirty="0">
                <a:latin typeface="微软雅黑" panose="020B0503020204020204" charset="-122"/>
                <a:ea typeface="微软雅黑" panose="020B0503020204020204" charset="-122"/>
              </a:rPr>
              <a:t>意义</a:t>
            </a:r>
            <a:endParaRPr lang="zh-CN" altLang="en-US" sz="2800" dirty="0">
              <a:latin typeface="微软雅黑" panose="020B0503020204020204" charset="-122"/>
              <a:ea typeface="微软雅黑" panose="020B0503020204020204" charset="-122"/>
            </a:endParaRPr>
          </a:p>
        </p:txBody>
      </p:sp>
      <p:sp>
        <p:nvSpPr>
          <p:cNvPr id="2" name="文本框 1"/>
          <p:cNvSpPr txBox="1"/>
          <p:nvPr/>
        </p:nvSpPr>
        <p:spPr>
          <a:xfrm>
            <a:off x="839470" y="1196975"/>
            <a:ext cx="10311765" cy="2861310"/>
          </a:xfrm>
          <a:prstGeom prst="rect">
            <a:avLst/>
          </a:prstGeom>
          <a:noFill/>
        </p:spPr>
        <p:txBody>
          <a:bodyPr wrap="square" rtlCol="0">
            <a:spAutoFit/>
          </a:bodyPr>
          <a:p>
            <a:pPr indent="457200" fontAlgn="auto">
              <a:lnSpc>
                <a:spcPct val="150000"/>
              </a:lnSpc>
            </a:pPr>
            <a:r>
              <a:rPr lang="zh-CN" altLang="en-US">
                <a:latin typeface="Times New Roman" panose="02020603050405020304" pitchFamily="18" charset="0"/>
              </a:rPr>
              <a:t>针对基于</a:t>
            </a:r>
            <a:r>
              <a:rPr lang="en-US" altLang="zh-CN">
                <a:latin typeface="Times New Roman" panose="02020603050405020304" pitchFamily="18" charset="0"/>
              </a:rPr>
              <a:t>ROS2</a:t>
            </a:r>
            <a:r>
              <a:rPr lang="zh-CN" altLang="en-US">
                <a:latin typeface="Times New Roman" panose="02020603050405020304" pitchFamily="18" charset="0"/>
              </a:rPr>
              <a:t>的视觉引导机械臂技术研究，旨在解决当前快速变化的市场需求中机械臂存在的鲁棒性底、智能化程度不高以及路径规划较难的痛点，</a:t>
            </a:r>
            <a:r>
              <a:rPr lang="zh-CN" altLang="en-US">
                <a:solidFill>
                  <a:schemeClr val="tx1"/>
                </a:solidFill>
                <a:latin typeface="Times New Roman" panose="02020603050405020304" pitchFamily="18" charset="0"/>
                <a:sym typeface="+mn-ea"/>
              </a:rPr>
              <a:t>在</a:t>
            </a:r>
            <a:r>
              <a:rPr lang="zh-CN" altLang="en-US" b="1">
                <a:solidFill>
                  <a:srgbClr val="FF0000"/>
                </a:solidFill>
                <a:latin typeface="Times New Roman" panose="02020603050405020304" pitchFamily="18" charset="0"/>
                <a:sym typeface="+mn-ea"/>
              </a:rPr>
              <a:t>不增加相关成本</a:t>
            </a:r>
            <a:r>
              <a:rPr lang="zh-CN" altLang="en-US">
                <a:solidFill>
                  <a:schemeClr val="tx1"/>
                </a:solidFill>
                <a:latin typeface="Times New Roman" panose="02020603050405020304" pitchFamily="18" charset="0"/>
                <a:sym typeface="+mn-ea"/>
              </a:rPr>
              <a:t>的基础上最大程度的解决上述提到的当前机械臂的应用瓶颈，</a:t>
            </a:r>
            <a:r>
              <a:rPr lang="zh-CN" altLang="en-US">
                <a:solidFill>
                  <a:schemeClr val="tx1"/>
                </a:solidFill>
                <a:latin typeface="Times New Roman" panose="02020603050405020304" pitchFamily="18" charset="0"/>
              </a:rPr>
              <a:t>有效</a:t>
            </a:r>
            <a:r>
              <a:rPr lang="zh-CN" altLang="en-US" b="1">
                <a:solidFill>
                  <a:srgbClr val="FF0000"/>
                </a:solidFill>
                <a:latin typeface="Times New Roman" panose="02020603050405020304" pitchFamily="18" charset="0"/>
              </a:rPr>
              <a:t>扩展机械臂的可应用范围</a:t>
            </a:r>
            <a:r>
              <a:rPr lang="zh-CN" altLang="en-US">
                <a:solidFill>
                  <a:schemeClr val="tx1"/>
                </a:solidFill>
                <a:latin typeface="Times New Roman" panose="02020603050405020304" pitchFamily="18" charset="0"/>
              </a:rPr>
              <a:t>，使其能够应用于一些对抓取要求较高的任务中</a:t>
            </a:r>
            <a:r>
              <a:rPr lang="en-US" altLang="zh-CN">
                <a:solidFill>
                  <a:schemeClr val="tx1"/>
                </a:solidFill>
                <a:latin typeface="Times New Roman" panose="02020603050405020304" pitchFamily="18" charset="0"/>
              </a:rPr>
              <a:t> </a:t>
            </a:r>
            <a:r>
              <a:rPr lang="zh-CN" altLang="en-US">
                <a:solidFill>
                  <a:schemeClr val="tx1"/>
                </a:solidFill>
                <a:latin typeface="Times New Roman" panose="02020603050405020304" pitchFamily="18" charset="0"/>
              </a:rPr>
              <a:t>。</a:t>
            </a:r>
            <a:endParaRPr lang="zh-CN" altLang="en-US">
              <a:solidFill>
                <a:schemeClr val="tx1"/>
              </a:solidFill>
              <a:latin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文本框 3"/>
          <p:cNvSpPr txBox="1"/>
          <p:nvPr/>
        </p:nvSpPr>
        <p:spPr>
          <a:xfrm>
            <a:off x="1761520" y="853863"/>
            <a:ext cx="1415772" cy="3168352"/>
          </a:xfrm>
          <a:prstGeom prst="rect">
            <a:avLst/>
          </a:prstGeom>
          <a:noFill/>
        </p:spPr>
        <p:txBody>
          <a:bodyPr vert="eaVert" wrap="square" rtlCol="0">
            <a:spAutoFit/>
          </a:bodyPr>
          <a:lstStyle/>
          <a:p>
            <a:pPr algn="ctr"/>
            <a:r>
              <a:rPr lang="zh-CN" altLang="en-US" sz="8000" dirty="0">
                <a:solidFill>
                  <a:schemeClr val="bg1"/>
                </a:solidFill>
                <a:latin typeface="思源黑体 CN Bold" panose="02010600030101010101" pitchFamily="34" charset="-122"/>
                <a:ea typeface="思源黑体 CN Bold" panose="02010600030101010101" pitchFamily="34" charset="-122"/>
              </a:rPr>
              <a:t>目录</a:t>
            </a:r>
            <a:endParaRPr lang="zh-CN" altLang="en-US" sz="8000" dirty="0">
              <a:solidFill>
                <a:schemeClr val="bg1"/>
              </a:solidFill>
              <a:latin typeface="思源黑体 CN Bold" panose="02010600030101010101" pitchFamily="34" charset="-122"/>
              <a:ea typeface="思源黑体 CN Bold" panose="02010600030101010101" pitchFamily="34" charset="-122"/>
            </a:endParaRPr>
          </a:p>
        </p:txBody>
      </p:sp>
      <p:cxnSp>
        <p:nvCxnSpPr>
          <p:cNvPr id="6" name="直接连接符 5"/>
          <p:cNvCxnSpPr/>
          <p:nvPr/>
        </p:nvCxnSpPr>
        <p:spPr>
          <a:xfrm flipV="1">
            <a:off x="1659719" y="3355474"/>
            <a:ext cx="1571258" cy="504056"/>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030343" y="3150556"/>
            <a:ext cx="798195" cy="3168352"/>
          </a:xfrm>
          <a:prstGeom prst="rect">
            <a:avLst/>
          </a:prstGeom>
          <a:noFill/>
        </p:spPr>
        <p:txBody>
          <a:bodyPr vert="eaVert" wrap="square" rtlCol="0" anchor="t" anchorCtr="0">
            <a:spAutoFit/>
          </a:bodyPr>
          <a:lstStyle/>
          <a:p>
            <a:pPr algn="ctr"/>
            <a:r>
              <a:rPr lang="en-US" altLang="zh-CN" sz="4000" dirty="0">
                <a:solidFill>
                  <a:schemeClr val="bg1"/>
                </a:solidFill>
                <a:latin typeface="思源黑体 CN Bold" panose="02010600030101010101" pitchFamily="34" charset="-122"/>
                <a:ea typeface="思源黑体 CN Bold" panose="02010600030101010101" pitchFamily="34" charset="-122"/>
              </a:rPr>
              <a:t>CONTENT</a:t>
            </a:r>
            <a:endParaRPr lang="en-US" altLang="zh-CN" sz="4000" dirty="0">
              <a:solidFill>
                <a:schemeClr val="bg1"/>
              </a:solidFill>
              <a:latin typeface="思源黑体 CN Bold" panose="02010600030101010101" pitchFamily="34" charset="-122"/>
              <a:ea typeface="思源黑体 CN Bold" panose="02010600030101010101" pitchFamily="34" charset="-122"/>
            </a:endParaRPr>
          </a:p>
        </p:txBody>
      </p:sp>
      <p:sp>
        <p:nvSpPr>
          <p:cNvPr id="10" name="矩形: 圆角 9"/>
          <p:cNvSpPr/>
          <p:nvPr>
            <p:custDataLst>
              <p:tags r:id="rId1"/>
            </p:custDataLst>
          </p:nvPr>
        </p:nvSpPr>
        <p:spPr>
          <a:xfrm>
            <a:off x="4862408" y="1268770"/>
            <a:ext cx="237388"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p:custDataLst>
              <p:tags r:id="rId2"/>
            </p:custDataLst>
          </p:nvPr>
        </p:nvSpPr>
        <p:spPr>
          <a:xfrm>
            <a:off x="4863113" y="2464355"/>
            <a:ext cx="237389"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p:cNvSpPr/>
          <p:nvPr>
            <p:custDataLst>
              <p:tags r:id="rId3"/>
            </p:custDataLst>
          </p:nvPr>
        </p:nvSpPr>
        <p:spPr>
          <a:xfrm>
            <a:off x="4857665" y="3650082"/>
            <a:ext cx="232678"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圆角 15"/>
          <p:cNvSpPr/>
          <p:nvPr>
            <p:custDataLst>
              <p:tags r:id="rId4"/>
            </p:custDataLst>
          </p:nvPr>
        </p:nvSpPr>
        <p:spPr>
          <a:xfrm>
            <a:off x="4858668" y="4858685"/>
            <a:ext cx="232679" cy="914659"/>
          </a:xfrm>
          <a:prstGeom prst="roundRect">
            <a:avLst>
              <a:gd name="adj" fmla="val 23494"/>
            </a:avLst>
          </a:prstGeom>
          <a:solidFill>
            <a:srgbClr val="6E9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custDataLst>
              <p:tags r:id="rId5"/>
            </p:custDataLst>
          </p:nvPr>
        </p:nvSpPr>
        <p:spPr>
          <a:xfrm>
            <a:off x="5293876" y="1485751"/>
            <a:ext cx="3816424" cy="521970"/>
          </a:xfrm>
          <a:prstGeom prst="rect">
            <a:avLst/>
          </a:prstGeom>
          <a:noFill/>
        </p:spPr>
        <p:txBody>
          <a:bodyPr wrap="square" rtlCol="0">
            <a:spAutoFit/>
          </a:bodyPr>
          <a:lstStyle/>
          <a:p>
            <a:r>
              <a:rPr lang="zh-CN" altLang="en-US" sz="2800" dirty="0">
                <a:solidFill>
                  <a:schemeClr val="tx1"/>
                </a:solidFill>
                <a:latin typeface="思源黑体 CN Medium" panose="020B0600000000000000" pitchFamily="34" charset="-122"/>
                <a:ea typeface="思源黑体 CN Medium" panose="020B0600000000000000" pitchFamily="34" charset="-122"/>
              </a:rPr>
              <a:t>选题背景与意义</a:t>
            </a:r>
            <a:endParaRPr lang="zh-CN" altLang="en-US" sz="2800" dirty="0">
              <a:solidFill>
                <a:schemeClr val="tx1"/>
              </a:solidFill>
              <a:latin typeface="思源黑体 CN Medium" panose="020B0600000000000000" pitchFamily="34" charset="-122"/>
              <a:ea typeface="思源黑体 CN Medium" panose="020B0600000000000000" pitchFamily="34" charset="-122"/>
            </a:endParaRPr>
          </a:p>
        </p:txBody>
      </p:sp>
      <p:sp>
        <p:nvSpPr>
          <p:cNvPr id="31" name="文本框 30"/>
          <p:cNvSpPr txBox="1"/>
          <p:nvPr>
            <p:custDataLst>
              <p:tags r:id="rId6"/>
            </p:custDataLst>
          </p:nvPr>
        </p:nvSpPr>
        <p:spPr>
          <a:xfrm>
            <a:off x="5293270" y="2708813"/>
            <a:ext cx="3816424" cy="521970"/>
          </a:xfrm>
          <a:prstGeom prst="rect">
            <a:avLst/>
          </a:prstGeom>
          <a:noFill/>
        </p:spPr>
        <p:txBody>
          <a:bodyPr wrap="square" rtlCol="0">
            <a:spAutoFit/>
          </a:bodyPr>
          <a:lstStyle/>
          <a:p>
            <a:r>
              <a:rPr lang="zh-CN" altLang="en-US" sz="2800" b="1" dirty="0">
                <a:solidFill>
                  <a:srgbClr val="FF0000"/>
                </a:solidFill>
                <a:latin typeface="思源黑体 CN Medium" panose="020B0600000000000000" pitchFamily="34" charset="-122"/>
                <a:ea typeface="思源黑体 CN Medium" panose="020B0600000000000000" pitchFamily="34" charset="-122"/>
              </a:rPr>
              <a:t>研究内容与方法</a:t>
            </a:r>
            <a:endParaRPr lang="zh-CN" altLang="en-US" sz="2800" b="1" dirty="0">
              <a:solidFill>
                <a:srgbClr val="FF0000"/>
              </a:solidFill>
              <a:latin typeface="思源黑体 CN Medium" panose="020B0600000000000000" pitchFamily="34" charset="-122"/>
              <a:ea typeface="思源黑体 CN Medium" panose="020B0600000000000000" pitchFamily="34" charset="-122"/>
            </a:endParaRPr>
          </a:p>
        </p:txBody>
      </p:sp>
      <p:sp>
        <p:nvSpPr>
          <p:cNvPr id="33" name="文本框 32"/>
          <p:cNvSpPr txBox="1"/>
          <p:nvPr>
            <p:custDataLst>
              <p:tags r:id="rId7"/>
            </p:custDataLst>
          </p:nvPr>
        </p:nvSpPr>
        <p:spPr>
          <a:xfrm>
            <a:off x="5304065" y="3859631"/>
            <a:ext cx="3816424" cy="521970"/>
          </a:xfrm>
          <a:prstGeom prst="rect">
            <a:avLst/>
          </a:prstGeom>
          <a:noFill/>
        </p:spPr>
        <p:txBody>
          <a:bodyPr wrap="square" rtlCol="0">
            <a:spAutoFit/>
          </a:bodyPr>
          <a:lstStyle/>
          <a:p>
            <a:r>
              <a:rPr lang="zh-CN" altLang="en-US" sz="2800" dirty="0">
                <a:latin typeface="思源黑体 CN Medium" panose="020B0600000000000000" pitchFamily="34" charset="-122"/>
                <a:ea typeface="思源黑体 CN Medium" panose="020B0600000000000000" pitchFamily="34" charset="-122"/>
              </a:rPr>
              <a:t>课题</a:t>
            </a:r>
            <a:r>
              <a:rPr lang="zh-CN" altLang="en-US" sz="2800" dirty="0">
                <a:latin typeface="思源黑体 CN Medium" panose="020B0600000000000000" pitchFamily="34" charset="-122"/>
                <a:ea typeface="思源黑体 CN Medium" panose="020B0600000000000000" pitchFamily="34" charset="-122"/>
              </a:rPr>
              <a:t>工作基础</a:t>
            </a:r>
            <a:endParaRPr lang="zh-CN" altLang="en-US" sz="2800" dirty="0">
              <a:latin typeface="思源黑体 CN Medium" panose="020B0600000000000000" pitchFamily="34" charset="-122"/>
              <a:ea typeface="思源黑体 CN Medium" panose="020B0600000000000000" pitchFamily="34" charset="-122"/>
            </a:endParaRPr>
          </a:p>
        </p:txBody>
      </p:sp>
      <p:pic>
        <p:nvPicPr>
          <p:cNvPr id="7" name="图片 6"/>
          <p:cNvPicPr>
            <a:picLocks noChangeAspect="1"/>
          </p:cNvPicPr>
          <p:nvPr/>
        </p:nvPicPr>
        <p:blipFill>
          <a:blip r:embed="rId8"/>
          <a:stretch>
            <a:fillRect/>
          </a:stretch>
        </p:blipFill>
        <p:spPr>
          <a:xfrm>
            <a:off x="911425" y="775821"/>
            <a:ext cx="3096344" cy="5499808"/>
          </a:xfrm>
          <a:prstGeom prst="rect">
            <a:avLst/>
          </a:prstGeom>
        </p:spPr>
      </p:pic>
      <p:sp>
        <p:nvSpPr>
          <p:cNvPr id="2" name="文本框 1"/>
          <p:cNvSpPr txBox="1"/>
          <p:nvPr>
            <p:custDataLst>
              <p:tags r:id="rId9"/>
            </p:custDataLst>
          </p:nvPr>
        </p:nvSpPr>
        <p:spPr>
          <a:xfrm>
            <a:off x="5293360" y="5053965"/>
            <a:ext cx="4084955" cy="521970"/>
          </a:xfrm>
          <a:prstGeom prst="rect">
            <a:avLst/>
          </a:prstGeom>
          <a:noFill/>
        </p:spPr>
        <p:txBody>
          <a:bodyPr wrap="square" rtlCol="0">
            <a:spAutoFit/>
          </a:bodyPr>
          <a:p>
            <a:pPr algn="l">
              <a:buClrTx/>
              <a:buSzTx/>
              <a:buFontTx/>
            </a:pPr>
            <a:r>
              <a:rPr lang="zh-CN" altLang="en-US" sz="2800" dirty="0">
                <a:latin typeface="思源黑体 CN Medium" panose="020B0600000000000000" pitchFamily="34" charset="-122"/>
                <a:ea typeface="思源黑体 CN Medium" panose="020B0600000000000000" pitchFamily="34" charset="-122"/>
              </a:rPr>
              <a:t>研究预期成果</a:t>
            </a:r>
            <a:endParaRPr lang="zh-CN" altLang="en-US" sz="2800" dirty="0">
              <a:latin typeface="思源黑体 CN Medium" panose="020B0600000000000000" pitchFamily="34" charset="-122"/>
              <a:ea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1" grpId="0"/>
      <p:bldP spid="33" grpId="0"/>
      <p:bldP spid="2" grpId="0"/>
      <p:bldP spid="25" grpId="1"/>
      <p:bldP spid="31" grpId="1"/>
      <p:bldP spid="33" grpId="1"/>
      <p:bldP spid="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475913"/>
            <a:ext cx="4727848" cy="468052"/>
            <a:chOff x="0" y="475913"/>
            <a:chExt cx="4727848" cy="468052"/>
          </a:xfrm>
        </p:grpSpPr>
        <p:sp>
          <p:nvSpPr>
            <p:cNvPr id="3"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911424" y="509884"/>
              <a:ext cx="3816424" cy="400110"/>
            </a:xfrm>
            <a:prstGeom prst="rect">
              <a:avLst/>
            </a:prstGeom>
            <a:noFill/>
          </p:spPr>
          <p:txBody>
            <a:bodyPr wrap="square" rtlCol="0">
              <a:spAutoFit/>
            </a:bodyPr>
            <a:lstStyle/>
            <a:p>
              <a:endParaRPr lang="zh-CN" altLang="en-US" sz="2000" dirty="0">
                <a:latin typeface="思源黑体 CN Medium" panose="020B0600000000000000" pitchFamily="34" charset="-122"/>
                <a:ea typeface="思源黑体 CN Medium" panose="020B0600000000000000" pitchFamily="34" charset="-122"/>
              </a:endParaRPr>
            </a:p>
          </p:txBody>
        </p:sp>
      </p:grpSp>
      <p:sp>
        <p:nvSpPr>
          <p:cNvPr id="13" name="文本框 12"/>
          <p:cNvSpPr txBox="1"/>
          <p:nvPr/>
        </p:nvSpPr>
        <p:spPr>
          <a:xfrm>
            <a:off x="911242" y="422169"/>
            <a:ext cx="6888156" cy="521970"/>
          </a:xfrm>
          <a:prstGeom prst="rect">
            <a:avLst/>
          </a:prstGeom>
          <a:noFill/>
        </p:spPr>
        <p:txBody>
          <a:bodyPr wrap="square" rtlCol="0">
            <a:spAutoFit/>
          </a:bodyPr>
          <a:lstStyle/>
          <a:p>
            <a:r>
              <a:rPr lang="zh-CN" altLang="en-US" sz="2800" dirty="0">
                <a:latin typeface="微软雅黑" panose="020B0503020204020204" charset="-122"/>
                <a:ea typeface="微软雅黑" panose="020B0503020204020204" charset="-122"/>
              </a:rPr>
              <a:t>技术路线</a:t>
            </a:r>
            <a:endParaRPr lang="zh-CN" altLang="en-US" sz="2800" dirty="0">
              <a:latin typeface="微软雅黑" panose="020B0503020204020204" charset="-122"/>
              <a:ea typeface="微软雅黑" panose="020B0503020204020204" charset="-122"/>
            </a:endParaRPr>
          </a:p>
        </p:txBody>
      </p:sp>
      <p:pic>
        <p:nvPicPr>
          <p:cNvPr id="10" name="图片 9" descr="23-1"/>
          <p:cNvPicPr>
            <a:picLocks noChangeAspect="1"/>
          </p:cNvPicPr>
          <p:nvPr>
            <p:custDataLst>
              <p:tags r:id="rId1"/>
            </p:custDataLst>
          </p:nvPr>
        </p:nvPicPr>
        <p:blipFill>
          <a:blip r:embed="rId2" cstate="screen"/>
          <a:stretch>
            <a:fillRect/>
          </a:stretch>
        </p:blipFill>
        <p:spPr>
          <a:xfrm>
            <a:off x="9408160" y="325120"/>
            <a:ext cx="2105660" cy="727710"/>
          </a:xfrm>
          <a:prstGeom prst="rect">
            <a:avLst/>
          </a:prstGeom>
        </p:spPr>
      </p:pic>
      <p:graphicFrame>
        <p:nvGraphicFramePr>
          <p:cNvPr id="6" name="对象 5"/>
          <p:cNvGraphicFramePr>
            <a:graphicFrameLocks noChangeAspect="1"/>
          </p:cNvGraphicFramePr>
          <p:nvPr/>
        </p:nvGraphicFramePr>
        <p:xfrm>
          <a:off x="1055370" y="1125220"/>
          <a:ext cx="9843280" cy="5184000"/>
        </p:xfrm>
        <a:graphic>
          <a:graphicData uri="http://schemas.openxmlformats.org/presentationml/2006/ole">
            <mc:AlternateContent xmlns:mc="http://schemas.openxmlformats.org/markup-compatibility/2006">
              <mc:Choice xmlns:v="urn:schemas-microsoft-com:vml" Requires="v">
                <p:oleObj spid="_x0000_s7" name="" r:id="rId3" imgW="7714615" imgH="4076065" progId="Visio.Drawing.15">
                  <p:embed/>
                </p:oleObj>
              </mc:Choice>
              <mc:Fallback>
                <p:oleObj name="" r:id="rId3" imgW="7714615" imgH="4076065" progId="Visio.Drawing.15">
                  <p:embed/>
                  <p:pic>
                    <p:nvPicPr>
                      <p:cNvPr id="0" name="图片 6"/>
                      <p:cNvPicPr/>
                      <p:nvPr/>
                    </p:nvPicPr>
                    <p:blipFill>
                      <a:blip r:embed="rId4"/>
                      <a:stretch>
                        <a:fillRect/>
                      </a:stretch>
                    </p:blipFill>
                    <p:spPr>
                      <a:xfrm>
                        <a:off x="1055370" y="1125220"/>
                        <a:ext cx="9843280" cy="5184000"/>
                      </a:xfrm>
                      <a:prstGeom prst="rect">
                        <a:avLst/>
                      </a:prstGeom>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475913"/>
            <a:ext cx="4727848" cy="468052"/>
            <a:chOff x="0" y="475913"/>
            <a:chExt cx="4727848" cy="468052"/>
          </a:xfrm>
        </p:grpSpPr>
        <p:sp>
          <p:nvSpPr>
            <p:cNvPr id="3"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911424" y="509884"/>
              <a:ext cx="3816424" cy="400110"/>
            </a:xfrm>
            <a:prstGeom prst="rect">
              <a:avLst/>
            </a:prstGeom>
            <a:noFill/>
          </p:spPr>
          <p:txBody>
            <a:bodyPr wrap="square" rtlCol="0">
              <a:spAutoFit/>
            </a:bodyPr>
            <a:lstStyle/>
            <a:p>
              <a:endParaRPr lang="zh-CN" altLang="en-US" sz="2000" dirty="0">
                <a:latin typeface="思源黑体 CN Medium" panose="020B0600000000000000" pitchFamily="34" charset="-122"/>
                <a:ea typeface="思源黑体 CN Medium" panose="020B0600000000000000" pitchFamily="34" charset="-122"/>
              </a:endParaRPr>
            </a:p>
          </p:txBody>
        </p:sp>
      </p:grpSp>
      <p:sp>
        <p:nvSpPr>
          <p:cNvPr id="13" name="文本框 12"/>
          <p:cNvSpPr txBox="1"/>
          <p:nvPr/>
        </p:nvSpPr>
        <p:spPr>
          <a:xfrm>
            <a:off x="911242" y="422169"/>
            <a:ext cx="6888156" cy="521970"/>
          </a:xfrm>
          <a:prstGeom prst="rect">
            <a:avLst/>
          </a:prstGeom>
          <a:noFill/>
        </p:spPr>
        <p:txBody>
          <a:bodyPr wrap="square" rtlCol="0">
            <a:spAutoFit/>
          </a:bodyPr>
          <a:lstStyle/>
          <a:p>
            <a:r>
              <a:rPr lang="zh-CN" altLang="en-US" sz="2800" dirty="0">
                <a:latin typeface="微软雅黑" panose="020B0503020204020204" charset="-122"/>
                <a:ea typeface="微软雅黑" panose="020B0503020204020204" charset="-122"/>
              </a:rPr>
              <a:t>研究现状</a:t>
            </a:r>
            <a:endParaRPr lang="zh-CN" altLang="en-US" sz="2800" dirty="0">
              <a:latin typeface="微软雅黑" panose="020B0503020204020204" charset="-122"/>
              <a:ea typeface="微软雅黑" panose="020B0503020204020204" charset="-122"/>
            </a:endParaRPr>
          </a:p>
        </p:txBody>
      </p:sp>
      <p:pic>
        <p:nvPicPr>
          <p:cNvPr id="10" name="图片 9" descr="23-1"/>
          <p:cNvPicPr>
            <a:picLocks noChangeAspect="1"/>
          </p:cNvPicPr>
          <p:nvPr>
            <p:custDataLst>
              <p:tags r:id="rId1"/>
            </p:custDataLst>
          </p:nvPr>
        </p:nvPicPr>
        <p:blipFill>
          <a:blip r:embed="rId2" cstate="screen"/>
          <a:stretch>
            <a:fillRect/>
          </a:stretch>
        </p:blipFill>
        <p:spPr>
          <a:xfrm>
            <a:off x="9408160" y="325120"/>
            <a:ext cx="2105660" cy="727710"/>
          </a:xfrm>
          <a:prstGeom prst="rect">
            <a:avLst/>
          </a:prstGeom>
        </p:spPr>
      </p:pic>
      <p:graphicFrame>
        <p:nvGraphicFramePr>
          <p:cNvPr id="8" name="表格 7"/>
          <p:cNvGraphicFramePr/>
          <p:nvPr>
            <p:custDataLst>
              <p:tags r:id="rId3"/>
            </p:custDataLst>
          </p:nvPr>
        </p:nvGraphicFramePr>
        <p:xfrm>
          <a:off x="464820" y="1012825"/>
          <a:ext cx="11255375" cy="5680710"/>
        </p:xfrm>
        <a:graphic>
          <a:graphicData uri="http://schemas.openxmlformats.org/drawingml/2006/table">
            <a:tbl>
              <a:tblPr firstRow="1" bandRow="1">
                <a:tableStyleId>{5C22544A-7EE6-4342-B048-85BDC9FD1C3A}</a:tableStyleId>
              </a:tblPr>
              <a:tblGrid>
                <a:gridCol w="1904365"/>
                <a:gridCol w="2002790"/>
                <a:gridCol w="3992245"/>
                <a:gridCol w="3355975"/>
              </a:tblGrid>
              <a:tr h="1108710">
                <a:tc>
                  <a:txBody>
                    <a:bodyPr/>
                    <a:p>
                      <a:pPr algn="ctr">
                        <a:buNone/>
                      </a:pPr>
                      <a:r>
                        <a:rPr lang="zh-CN" altLang="en-US" sz="2000">
                          <a:latin typeface="Times New Roman" panose="02020603050405020304" pitchFamily="18" charset="0"/>
                        </a:rPr>
                        <a:t>研究要点</a:t>
                      </a:r>
                      <a:endParaRPr lang="zh-CN" altLang="en-US" sz="2000">
                        <a:latin typeface="Times New Roman" panose="02020603050405020304" pitchFamily="18" charset="0"/>
                      </a:endParaRPr>
                    </a:p>
                  </a:txBody>
                  <a:tcPr anchor="ctr" anchorCtr="0"/>
                </a:tc>
                <a:tc>
                  <a:txBody>
                    <a:bodyPr/>
                    <a:p>
                      <a:pPr algn="ctr">
                        <a:buNone/>
                      </a:pPr>
                      <a:r>
                        <a:rPr lang="zh-CN" altLang="en-US" sz="2000">
                          <a:latin typeface="Times New Roman" panose="02020603050405020304" pitchFamily="18" charset="0"/>
                        </a:rPr>
                        <a:t>研究现状</a:t>
                      </a:r>
                      <a:endParaRPr lang="zh-CN" altLang="en-US" sz="2000">
                        <a:latin typeface="Times New Roman" panose="02020603050405020304" pitchFamily="18" charset="0"/>
                      </a:endParaRPr>
                    </a:p>
                  </a:txBody>
                  <a:tcPr anchor="ctr" anchorCtr="0"/>
                </a:tc>
                <a:tc>
                  <a:txBody>
                    <a:bodyPr/>
                    <a:p>
                      <a:pPr algn="ctr">
                        <a:buNone/>
                      </a:pPr>
                      <a:r>
                        <a:rPr lang="zh-CN" altLang="en-US" sz="2000">
                          <a:latin typeface="Times New Roman" panose="02020603050405020304" pitchFamily="18" charset="0"/>
                        </a:rPr>
                        <a:t>优点</a:t>
                      </a:r>
                      <a:endParaRPr lang="zh-CN" altLang="en-US" sz="2000">
                        <a:latin typeface="Times New Roman" panose="02020603050405020304" pitchFamily="18" charset="0"/>
                      </a:endParaRPr>
                    </a:p>
                  </a:txBody>
                  <a:tcPr anchor="ctr" anchorCtr="0"/>
                </a:tc>
                <a:tc>
                  <a:txBody>
                    <a:bodyPr/>
                    <a:p>
                      <a:pPr algn="ctr">
                        <a:buNone/>
                      </a:pPr>
                      <a:r>
                        <a:rPr lang="zh-CN" altLang="en-US" sz="2000">
                          <a:latin typeface="Times New Roman" panose="02020603050405020304" pitchFamily="18" charset="0"/>
                        </a:rPr>
                        <a:t>缺点</a:t>
                      </a:r>
                      <a:endParaRPr lang="zh-CN" altLang="en-US" sz="2000">
                        <a:latin typeface="Times New Roman" panose="02020603050405020304" pitchFamily="18" charset="0"/>
                      </a:endParaRPr>
                    </a:p>
                  </a:txBody>
                  <a:tcPr anchor="ctr" anchorCtr="0"/>
                </a:tc>
              </a:tr>
              <a:tr h="2286000">
                <a:tc>
                  <a:txBody>
                    <a:bodyPr/>
                    <a:p>
                      <a:pPr algn="ctr">
                        <a:buNone/>
                      </a:pPr>
                      <a:r>
                        <a:rPr lang="zh-CN" altLang="en-US" sz="1600">
                          <a:latin typeface="Times New Roman" panose="02020603050405020304" pitchFamily="18" charset="0"/>
                          <a:sym typeface="+mn-ea"/>
                        </a:rPr>
                        <a:t>路径规划</a:t>
                      </a:r>
                      <a:endParaRPr lang="zh-CN" altLang="en-US" sz="1600">
                        <a:latin typeface="Times New Roman" panose="02020603050405020304" pitchFamily="18" charset="0"/>
                        <a:sym typeface="+mn-ea"/>
                      </a:endParaRPr>
                    </a:p>
                  </a:txBody>
                  <a:tcPr anchor="ctr" anchorCtr="0"/>
                </a:tc>
                <a:tc>
                  <a:txBody>
                    <a:bodyPr/>
                    <a:p>
                      <a:pPr algn="l">
                        <a:buNone/>
                      </a:pPr>
                      <a:r>
                        <a:rPr lang="en-US" altLang="zh-CN" sz="1600">
                          <a:latin typeface="Times New Roman" panose="02020603050405020304" pitchFamily="18" charset="0"/>
                        </a:rPr>
                        <a:t>RRT*</a:t>
                      </a:r>
                      <a:r>
                        <a:rPr lang="zh-CN" altLang="en-US" sz="1600">
                          <a:latin typeface="Times New Roman" panose="02020603050405020304" pitchFamily="18" charset="0"/>
                        </a:rPr>
                        <a:t>算法</a:t>
                      </a:r>
                      <a:endParaRPr lang="zh-CN" altLang="en-US" sz="1600">
                        <a:latin typeface="Times New Roman" panose="02020603050405020304" pitchFamily="18" charset="0"/>
                      </a:endParaRPr>
                    </a:p>
                  </a:txBody>
                  <a:tcPr anchor="ctr" anchorCtr="0"/>
                </a:tc>
                <a:tc>
                  <a:txBody>
                    <a:bodyPr/>
                    <a:p>
                      <a:pPr algn="l">
                        <a:buNone/>
                      </a:pPr>
                      <a:r>
                        <a:rPr lang="en-US" altLang="zh-CN" sz="1600">
                          <a:latin typeface="Times New Roman" panose="02020603050405020304" pitchFamily="18" charset="0"/>
                        </a:rPr>
                        <a:t>1</a:t>
                      </a:r>
                      <a:r>
                        <a:rPr lang="zh-CN" altLang="en-US" sz="1600">
                          <a:latin typeface="Times New Roman" panose="02020603050405020304" pitchFamily="18" charset="0"/>
                        </a:rPr>
                        <a:t>、鲁棒性：对环境变化有一定的适应能力。</a:t>
                      </a:r>
                      <a:endParaRPr lang="zh-CN" altLang="en-US" sz="1600">
                        <a:latin typeface="Times New Roman" panose="02020603050405020304" pitchFamily="18" charset="0"/>
                      </a:endParaRPr>
                    </a:p>
                    <a:p>
                      <a:pPr algn="l">
                        <a:buNone/>
                      </a:pPr>
                      <a:r>
                        <a:rPr lang="en-US" altLang="zh-CN" sz="1600">
                          <a:latin typeface="Times New Roman" panose="02020603050405020304" pitchFamily="18" charset="0"/>
                        </a:rPr>
                        <a:t>2</a:t>
                      </a:r>
                      <a:r>
                        <a:rPr lang="zh-CN" altLang="en-US" sz="1600">
                          <a:latin typeface="Times New Roman" panose="02020603050405020304" pitchFamily="18" charset="0"/>
                        </a:rPr>
                        <a:t>、适用性广泛：适用于多种类型的空间和环境，</a:t>
                      </a:r>
                      <a:r>
                        <a:rPr lang="zh-CN" altLang="en-US" sz="1600" b="1">
                          <a:solidFill>
                            <a:srgbClr val="FF0000"/>
                          </a:solidFill>
                          <a:latin typeface="Times New Roman" panose="02020603050405020304" pitchFamily="18" charset="0"/>
                        </a:rPr>
                        <a:t>能够处理高维空间中的路径规划</a:t>
                      </a:r>
                      <a:r>
                        <a:rPr lang="zh-CN" altLang="en-US" sz="1600">
                          <a:latin typeface="Times New Roman" panose="02020603050405020304" pitchFamily="18" charset="0"/>
                        </a:rPr>
                        <a:t>问题。</a:t>
                      </a:r>
                      <a:endParaRPr lang="zh-CN" altLang="en-US" sz="1600">
                        <a:latin typeface="Times New Roman" panose="02020603050405020304" pitchFamily="18" charset="0"/>
                      </a:endParaRPr>
                    </a:p>
                    <a:p>
                      <a:pPr algn="l">
                        <a:buNone/>
                      </a:pPr>
                      <a:r>
                        <a:rPr lang="en-US" altLang="zh-CN" sz="1600">
                          <a:latin typeface="Times New Roman" panose="02020603050405020304" pitchFamily="18" charset="0"/>
                        </a:rPr>
                        <a:t>3</a:t>
                      </a:r>
                      <a:r>
                        <a:rPr lang="zh-CN" altLang="en-US" sz="1600">
                          <a:latin typeface="Times New Roman" panose="02020603050405020304" pitchFamily="18" charset="0"/>
                        </a:rPr>
                        <a:t>、渐进最优性：随着时间的增长，算法可以逐渐找到从起点到终点的最佳路径，</a:t>
                      </a:r>
                      <a:r>
                        <a:rPr lang="zh-CN" altLang="en-US" sz="1600" b="1">
                          <a:solidFill>
                            <a:srgbClr val="FF0000"/>
                          </a:solidFill>
                          <a:latin typeface="Times New Roman" panose="02020603050405020304" pitchFamily="18" charset="0"/>
                        </a:rPr>
                        <a:t>渐进最优</a:t>
                      </a:r>
                      <a:r>
                        <a:rPr lang="zh-CN" altLang="en-US" sz="1600">
                          <a:latin typeface="Times New Roman" panose="02020603050405020304" pitchFamily="18" charset="0"/>
                        </a:rPr>
                        <a:t>。</a:t>
                      </a:r>
                      <a:endParaRPr lang="zh-CN" altLang="en-US" sz="1600">
                        <a:latin typeface="Times New Roman" panose="02020603050405020304" pitchFamily="18" charset="0"/>
                      </a:endParaRPr>
                    </a:p>
                    <a:p>
                      <a:pPr algn="l">
                        <a:buNone/>
                      </a:pPr>
                      <a:r>
                        <a:rPr lang="en-US" altLang="zh-CN" sz="1600">
                          <a:latin typeface="Times New Roman" panose="02020603050405020304" pitchFamily="18" charset="0"/>
                        </a:rPr>
                        <a:t>4</a:t>
                      </a:r>
                      <a:r>
                        <a:rPr lang="zh-CN" altLang="en-US" sz="1600">
                          <a:latin typeface="Times New Roman" panose="02020603050405020304" pitchFamily="18" charset="0"/>
                        </a:rPr>
                        <a:t>、实时性：RRT*在某些应用中能够提供</a:t>
                      </a:r>
                      <a:r>
                        <a:rPr lang="zh-CN" altLang="en-US" sz="1600" b="1">
                          <a:solidFill>
                            <a:srgbClr val="FF0000"/>
                          </a:solidFill>
                          <a:latin typeface="Times New Roman" panose="02020603050405020304" pitchFamily="18" charset="0"/>
                        </a:rPr>
                        <a:t>足够快的响应速度</a:t>
                      </a:r>
                      <a:r>
                        <a:rPr lang="zh-CN" altLang="en-US" sz="1600">
                          <a:latin typeface="Times New Roman" panose="02020603050405020304" pitchFamily="18" charset="0"/>
                        </a:rPr>
                        <a:t>。</a:t>
                      </a:r>
                      <a:endParaRPr lang="zh-CN" altLang="en-US" sz="1600">
                        <a:latin typeface="Times New Roman" panose="02020603050405020304" pitchFamily="18" charset="0"/>
                      </a:endParaRPr>
                    </a:p>
                  </a:txBody>
                  <a:tcPr anchor="ctr" anchorCtr="0"/>
                </a:tc>
                <a:tc>
                  <a:txBody>
                    <a:bodyPr/>
                    <a:p>
                      <a:pPr algn="l">
                        <a:buNone/>
                      </a:pPr>
                      <a:r>
                        <a:rPr lang="en-US" altLang="zh-CN" sz="1600">
                          <a:latin typeface="Times New Roman" panose="02020603050405020304" pitchFamily="18" charset="0"/>
                        </a:rPr>
                        <a:t>1</a:t>
                      </a:r>
                      <a:r>
                        <a:rPr lang="zh-CN" altLang="en-US" sz="1600">
                          <a:latin typeface="Times New Roman" panose="02020603050405020304" pitchFamily="18" charset="0"/>
                        </a:rPr>
                        <a:t>、初期探索效率低。</a:t>
                      </a:r>
                      <a:endParaRPr lang="zh-CN" altLang="en-US" sz="1600">
                        <a:latin typeface="Times New Roman" panose="02020603050405020304" pitchFamily="18" charset="0"/>
                      </a:endParaRPr>
                    </a:p>
                    <a:p>
                      <a:pPr algn="l">
                        <a:buNone/>
                      </a:pPr>
                      <a:r>
                        <a:rPr lang="en-US" altLang="zh-CN" sz="1600">
                          <a:latin typeface="Times New Roman" panose="02020603050405020304" pitchFamily="18" charset="0"/>
                        </a:rPr>
                        <a:t>2</a:t>
                      </a:r>
                      <a:r>
                        <a:rPr lang="zh-CN" altLang="en-US" sz="1600">
                          <a:latin typeface="Times New Roman" panose="02020603050405020304" pitchFamily="18" charset="0"/>
                        </a:rPr>
                        <a:t>、路径质量：RRT*能够</a:t>
                      </a:r>
                      <a:r>
                        <a:rPr lang="zh-CN" altLang="en-US" sz="1600" b="1">
                          <a:solidFill>
                            <a:srgbClr val="FF0000"/>
                          </a:solidFill>
                          <a:latin typeface="Times New Roman" panose="02020603050405020304" pitchFamily="18" charset="0"/>
                        </a:rPr>
                        <a:t>逐渐逼近最优</a:t>
                      </a:r>
                      <a:r>
                        <a:rPr lang="zh-CN" altLang="en-US" sz="1600">
                          <a:latin typeface="Times New Roman" panose="02020603050405020304" pitchFamily="18" charset="0"/>
                        </a:rPr>
                        <a:t>路径，但</a:t>
                      </a:r>
                      <a:r>
                        <a:rPr lang="zh-CN" altLang="en-US" sz="1600" b="1">
                          <a:solidFill>
                            <a:srgbClr val="FF0000"/>
                          </a:solidFill>
                          <a:latin typeface="Times New Roman" panose="02020603050405020304" pitchFamily="18" charset="0"/>
                        </a:rPr>
                        <a:t>短时间内生成的路径可能不是最短</a:t>
                      </a:r>
                      <a:r>
                        <a:rPr lang="zh-CN" altLang="en-US" sz="1600">
                          <a:latin typeface="Times New Roman" panose="02020603050405020304" pitchFamily="18" charset="0"/>
                        </a:rPr>
                        <a:t>的，</a:t>
                      </a:r>
                      <a:endParaRPr lang="zh-CN" altLang="en-US" sz="1600">
                        <a:latin typeface="Times New Roman" panose="02020603050405020304" pitchFamily="18" charset="0"/>
                      </a:endParaRPr>
                    </a:p>
                    <a:p>
                      <a:pPr algn="l">
                        <a:buNone/>
                      </a:pPr>
                      <a:r>
                        <a:rPr lang="en-US" altLang="zh-CN" sz="1600">
                          <a:latin typeface="Times New Roman" panose="02020603050405020304" pitchFamily="18" charset="0"/>
                        </a:rPr>
                        <a:t>3</a:t>
                      </a:r>
                      <a:r>
                        <a:rPr lang="zh-CN" altLang="en-US" sz="1600">
                          <a:latin typeface="Times New Roman" panose="02020603050405020304" pitchFamily="18" charset="0"/>
                        </a:rPr>
                        <a:t>、计算资源消耗：为了达到渐进最优，</a:t>
                      </a:r>
                      <a:r>
                        <a:rPr lang="zh-CN" altLang="en-US" sz="1600" b="1">
                          <a:solidFill>
                            <a:srgbClr val="FF0000"/>
                          </a:solidFill>
                          <a:latin typeface="Times New Roman" panose="02020603050405020304" pitchFamily="18" charset="0"/>
                        </a:rPr>
                        <a:t>RRT*需要更多的迭代次数和更长时间的计算</a:t>
                      </a:r>
                      <a:r>
                        <a:rPr lang="zh-CN" altLang="en-US" sz="1600">
                          <a:latin typeface="Times New Roman" panose="02020603050405020304" pitchFamily="18" charset="0"/>
                        </a:rPr>
                        <a:t>。</a:t>
                      </a:r>
                      <a:endParaRPr lang="zh-CN" altLang="en-US" sz="1600">
                        <a:latin typeface="Times New Roman" panose="02020603050405020304" pitchFamily="18" charset="0"/>
                      </a:endParaRPr>
                    </a:p>
                    <a:p>
                      <a:pPr algn="l">
                        <a:buNone/>
                      </a:pPr>
                      <a:endParaRPr lang="zh-CN" altLang="en-US" sz="1600">
                        <a:latin typeface="Times New Roman" panose="02020603050405020304" pitchFamily="18" charset="0"/>
                      </a:endParaRPr>
                    </a:p>
                  </a:txBody>
                  <a:tcPr anchor="ctr" anchorCtr="0"/>
                </a:tc>
              </a:tr>
              <a:tr h="2286000">
                <a:tc>
                  <a:txBody>
                    <a:bodyPr/>
                    <a:p>
                      <a:pPr algn="ctr">
                        <a:buNone/>
                      </a:pPr>
                      <a:r>
                        <a:rPr lang="zh-CN" altLang="en-US" sz="1600">
                          <a:latin typeface="Times New Roman" panose="02020603050405020304" pitchFamily="18" charset="0"/>
                          <a:sym typeface="+mn-ea"/>
                        </a:rPr>
                        <a:t>物体抓取</a:t>
                      </a:r>
                      <a:endParaRPr lang="zh-CN" altLang="en-US" sz="1600">
                        <a:latin typeface="Times New Roman" panose="02020603050405020304" pitchFamily="18" charset="0"/>
                        <a:sym typeface="+mn-ea"/>
                      </a:endParaRPr>
                    </a:p>
                  </a:txBody>
                  <a:tcPr anchor="ctr" anchorCtr="0"/>
                </a:tc>
                <a:tc>
                  <a:txBody>
                    <a:bodyPr/>
                    <a:p>
                      <a:pPr algn="l">
                        <a:buNone/>
                      </a:pPr>
                      <a:r>
                        <a:rPr lang="en-US" altLang="zh-CN" sz="1600">
                          <a:latin typeface="Times New Roman" panose="02020603050405020304" pitchFamily="18" charset="0"/>
                        </a:rPr>
                        <a:t>1</a:t>
                      </a:r>
                      <a:r>
                        <a:rPr lang="zh-CN" altLang="en-US" sz="1600">
                          <a:latin typeface="Times New Roman" panose="02020603050405020304" pitchFamily="18" charset="0"/>
                        </a:rPr>
                        <a:t>、基于视觉</a:t>
                      </a:r>
                      <a:endParaRPr lang="zh-CN" altLang="en-US" sz="1600">
                        <a:latin typeface="Times New Roman" panose="02020603050405020304" pitchFamily="18" charset="0"/>
                      </a:endParaRPr>
                    </a:p>
                    <a:p>
                      <a:pPr algn="l">
                        <a:buNone/>
                      </a:pPr>
                      <a:r>
                        <a:rPr lang="en-US" altLang="zh-CN" sz="1600">
                          <a:latin typeface="Times New Roman" panose="02020603050405020304" pitchFamily="18" charset="0"/>
                        </a:rPr>
                        <a:t>2</a:t>
                      </a:r>
                      <a:r>
                        <a:rPr lang="zh-CN" altLang="en-US" sz="1600">
                          <a:latin typeface="Times New Roman" panose="02020603050405020304" pitchFamily="18" charset="0"/>
                        </a:rPr>
                        <a:t>、基于机器学习</a:t>
                      </a:r>
                      <a:endParaRPr lang="zh-CN" altLang="en-US" sz="1600">
                        <a:latin typeface="Times New Roman" panose="02020603050405020304" pitchFamily="18" charset="0"/>
                      </a:endParaRPr>
                    </a:p>
                  </a:txBody>
                  <a:tcPr anchor="ctr" anchorCtr="0"/>
                </a:tc>
                <a:tc>
                  <a:txBody>
                    <a:bodyPr/>
                    <a:p>
                      <a:pPr algn="l">
                        <a:buNone/>
                      </a:pPr>
                      <a:r>
                        <a:rPr lang="en-US" altLang="zh-CN" sz="1600">
                          <a:latin typeface="Times New Roman" panose="02020603050405020304" pitchFamily="18" charset="0"/>
                        </a:rPr>
                        <a:t>1</a:t>
                      </a:r>
                      <a:r>
                        <a:rPr lang="zh-CN" altLang="en-US" sz="1600">
                          <a:latin typeface="Times New Roman" panose="02020603050405020304" pitchFamily="18" charset="0"/>
                        </a:rPr>
                        <a:t>、</a:t>
                      </a:r>
                      <a:r>
                        <a:rPr lang="zh-CN" altLang="en-US" sz="1600">
                          <a:latin typeface="Times New Roman" panose="02020603050405020304" pitchFamily="18" charset="0"/>
                          <a:sym typeface="+mn-ea"/>
                        </a:rPr>
                        <a:t>机械臂系统通常集成视觉系统，通过摄像头捕捉到环境中的物体，并通过图像处理算法识别物体的位置、形状和姿态。</a:t>
                      </a:r>
                      <a:endParaRPr lang="zh-CN" altLang="en-US" sz="1600">
                        <a:latin typeface="Times New Roman" panose="02020603050405020304" pitchFamily="18" charset="0"/>
                        <a:sym typeface="+mn-ea"/>
                      </a:endParaRPr>
                    </a:p>
                    <a:p>
                      <a:pPr algn="l">
                        <a:buNone/>
                      </a:pPr>
                      <a:r>
                        <a:rPr lang="en-US" altLang="zh-CN" sz="1600">
                          <a:latin typeface="Times New Roman" panose="02020603050405020304" pitchFamily="18" charset="0"/>
                          <a:sym typeface="+mn-ea"/>
                        </a:rPr>
                        <a:t>2</a:t>
                      </a:r>
                      <a:r>
                        <a:rPr lang="zh-CN" altLang="en-US" sz="1600">
                          <a:latin typeface="Times New Roman" panose="02020603050405020304" pitchFamily="18" charset="0"/>
                          <a:sym typeface="+mn-ea"/>
                        </a:rPr>
                        <a:t>、机械臂抓取决策依赖于机器学习模型，特别是深度学习模型。</a:t>
                      </a:r>
                      <a:r>
                        <a:rPr lang="zh-CN" altLang="en-US" sz="1600" b="1">
                          <a:solidFill>
                            <a:srgbClr val="FF0000"/>
                          </a:solidFill>
                          <a:latin typeface="Times New Roman" panose="02020603050405020304" pitchFamily="18" charset="0"/>
                          <a:sym typeface="+mn-ea"/>
                        </a:rPr>
                        <a:t>这些模型可以从大量的训练数据中学习到复杂的抓取模式</a:t>
                      </a:r>
                      <a:r>
                        <a:rPr lang="zh-CN" altLang="en-US" sz="1600">
                          <a:latin typeface="Times New Roman" panose="02020603050405020304" pitchFamily="18" charset="0"/>
                          <a:sym typeface="+mn-ea"/>
                        </a:rPr>
                        <a:t>，进而指导机械臂在实际操作中做出正确的抓取动作。</a:t>
                      </a:r>
                      <a:endParaRPr lang="zh-CN" altLang="en-US" sz="1600">
                        <a:latin typeface="Times New Roman" panose="02020603050405020304" pitchFamily="18" charset="0"/>
                        <a:sym typeface="+mn-ea"/>
                      </a:endParaRPr>
                    </a:p>
                    <a:p>
                      <a:pPr algn="l">
                        <a:buNone/>
                      </a:pPr>
                      <a:endParaRPr lang="zh-CN" altLang="en-US" sz="1600">
                        <a:latin typeface="Times New Roman" panose="02020603050405020304" pitchFamily="18" charset="0"/>
                      </a:endParaRPr>
                    </a:p>
                  </a:txBody>
                  <a:tcPr anchor="ctr" anchorCtr="0"/>
                </a:tc>
                <a:tc>
                  <a:txBody>
                    <a:bodyPr/>
                    <a:p>
                      <a:pPr algn="l">
                        <a:buNone/>
                      </a:pPr>
                      <a:r>
                        <a:rPr lang="en-US" altLang="zh-CN" sz="1600">
                          <a:latin typeface="Times New Roman" panose="02020603050405020304" pitchFamily="18" charset="0"/>
                        </a:rPr>
                        <a:t>1</a:t>
                      </a:r>
                      <a:r>
                        <a:rPr lang="zh-CN" altLang="en-US" sz="1600">
                          <a:latin typeface="Times New Roman" panose="02020603050405020304" pitchFamily="18" charset="0"/>
                        </a:rPr>
                        <a:t>、数据需求量大</a:t>
                      </a:r>
                      <a:endParaRPr lang="zh-CN" altLang="en-US" sz="1600">
                        <a:latin typeface="Times New Roman" panose="02020603050405020304" pitchFamily="18" charset="0"/>
                      </a:endParaRPr>
                    </a:p>
                    <a:p>
                      <a:pPr algn="l">
                        <a:buNone/>
                      </a:pPr>
                      <a:r>
                        <a:rPr lang="en-US" altLang="zh-CN" sz="1600">
                          <a:latin typeface="Times New Roman" panose="02020603050405020304" pitchFamily="18" charset="0"/>
                        </a:rPr>
                        <a:t>2</a:t>
                      </a:r>
                      <a:r>
                        <a:rPr lang="zh-CN" altLang="en-US" sz="1600">
                          <a:latin typeface="Times New Roman" panose="02020603050405020304" pitchFamily="18" charset="0"/>
                        </a:rPr>
                        <a:t>、适应性有限：尽管深度学习在处理复杂场景方面表现出色，但对于</a:t>
                      </a:r>
                      <a:r>
                        <a:rPr lang="zh-CN" altLang="en-US" sz="1600" b="1">
                          <a:solidFill>
                            <a:srgbClr val="FF0000"/>
                          </a:solidFill>
                          <a:latin typeface="Times New Roman" panose="02020603050405020304" pitchFamily="18" charset="0"/>
                        </a:rPr>
                        <a:t>未见过的新物体或异常情况，模型可能无法很好地适应</a:t>
                      </a:r>
                      <a:r>
                        <a:rPr lang="zh-CN" altLang="en-US" sz="1600">
                          <a:latin typeface="Times New Roman" panose="02020603050405020304" pitchFamily="18" charset="0"/>
                        </a:rPr>
                        <a:t>。这表明模型在面对未知环境时的鲁棒性和适应性还有待提高。</a:t>
                      </a:r>
                      <a:endParaRPr lang="zh-CN" altLang="en-US" sz="1600">
                        <a:latin typeface="Times New Roman" panose="02020603050405020304" pitchFamily="18" charset="0"/>
                      </a:endParaRPr>
                    </a:p>
                  </a:txBody>
                  <a:tcPr anchor="ctr" anchorCtr="0"/>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475913"/>
            <a:ext cx="4727848" cy="468052"/>
            <a:chOff x="0" y="475913"/>
            <a:chExt cx="4727848" cy="468052"/>
          </a:xfrm>
        </p:grpSpPr>
        <p:sp>
          <p:nvSpPr>
            <p:cNvPr id="3"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911424" y="509884"/>
              <a:ext cx="3816424" cy="400110"/>
            </a:xfrm>
            <a:prstGeom prst="rect">
              <a:avLst/>
            </a:prstGeom>
            <a:noFill/>
          </p:spPr>
          <p:txBody>
            <a:bodyPr wrap="square" rtlCol="0">
              <a:spAutoFit/>
            </a:bodyPr>
            <a:lstStyle/>
            <a:p>
              <a:endParaRPr lang="zh-CN" altLang="en-US" sz="2000" dirty="0">
                <a:latin typeface="思源黑体 CN Medium" panose="020B0600000000000000" pitchFamily="34" charset="-122"/>
                <a:ea typeface="思源黑体 CN Medium" panose="020B0600000000000000" pitchFamily="34" charset="-122"/>
              </a:endParaRPr>
            </a:p>
          </p:txBody>
        </p:sp>
      </p:grpSp>
      <p:sp>
        <p:nvSpPr>
          <p:cNvPr id="13" name="文本框 12"/>
          <p:cNvSpPr txBox="1"/>
          <p:nvPr/>
        </p:nvSpPr>
        <p:spPr>
          <a:xfrm>
            <a:off x="911242" y="422169"/>
            <a:ext cx="6888156" cy="521970"/>
          </a:xfrm>
          <a:prstGeom prst="rect">
            <a:avLst/>
          </a:prstGeom>
          <a:noFill/>
        </p:spPr>
        <p:txBody>
          <a:bodyPr wrap="square" rtlCol="0">
            <a:spAutoFit/>
          </a:bodyPr>
          <a:lstStyle/>
          <a:p>
            <a:r>
              <a:rPr lang="zh-CN" altLang="en-US" sz="2800" dirty="0">
                <a:latin typeface="微软雅黑" panose="020B0503020204020204" charset="-122"/>
                <a:ea typeface="微软雅黑" panose="020B0503020204020204" charset="-122"/>
              </a:rPr>
              <a:t>存在的问题</a:t>
            </a:r>
            <a:endParaRPr lang="zh-CN" altLang="en-US" sz="2800" dirty="0">
              <a:latin typeface="微软雅黑" panose="020B0503020204020204" charset="-122"/>
              <a:ea typeface="微软雅黑" panose="020B0503020204020204" charset="-122"/>
            </a:endParaRPr>
          </a:p>
        </p:txBody>
      </p:sp>
      <p:pic>
        <p:nvPicPr>
          <p:cNvPr id="10" name="图片 9" descr="23-1"/>
          <p:cNvPicPr>
            <a:picLocks noChangeAspect="1"/>
          </p:cNvPicPr>
          <p:nvPr>
            <p:custDataLst>
              <p:tags r:id="rId1"/>
            </p:custDataLst>
          </p:nvPr>
        </p:nvPicPr>
        <p:blipFill>
          <a:blip r:embed="rId2" cstate="screen"/>
          <a:stretch>
            <a:fillRect/>
          </a:stretch>
        </p:blipFill>
        <p:spPr>
          <a:xfrm>
            <a:off x="9408160" y="325120"/>
            <a:ext cx="2105660" cy="727710"/>
          </a:xfrm>
          <a:prstGeom prst="rect">
            <a:avLst/>
          </a:prstGeom>
        </p:spPr>
      </p:pic>
      <p:grpSp>
        <p:nvGrpSpPr>
          <p:cNvPr id="8" name="组合 7"/>
          <p:cNvGrpSpPr/>
          <p:nvPr>
            <p:custDataLst>
              <p:tags r:id="rId3"/>
            </p:custDataLst>
          </p:nvPr>
        </p:nvGrpSpPr>
        <p:grpSpPr>
          <a:xfrm>
            <a:off x="695960" y="1125220"/>
            <a:ext cx="10765155" cy="3719195"/>
            <a:chOff x="1110" y="2333"/>
            <a:chExt cx="16953" cy="5857"/>
          </a:xfrm>
        </p:grpSpPr>
        <p:sp>
          <p:nvSpPr>
            <p:cNvPr id="26626" name="右箭头 1"/>
            <p:cNvSpPr/>
            <p:nvPr>
              <p:custDataLst>
                <p:tags r:id="rId4"/>
              </p:custDataLst>
            </p:nvPr>
          </p:nvSpPr>
          <p:spPr>
            <a:xfrm>
              <a:off x="1110" y="3335"/>
              <a:ext cx="16953" cy="2003"/>
            </a:xfrm>
            <a:prstGeom prst="rightArrow">
              <a:avLst>
                <a:gd name="adj1" fmla="val 50000"/>
                <a:gd name="adj2" fmla="val 49931"/>
              </a:avLst>
            </a:prstGeom>
            <a:solidFill>
              <a:srgbClr val="FFCD00"/>
            </a:solidFill>
            <a:ln w="12700">
              <a:noFill/>
            </a:ln>
          </p:spPr>
          <p:txBody>
            <a:bodyPr anchor="ctr" anchorCtr="0"/>
            <a:p>
              <a:pPr algn="ctr" eaLnBrk="1" hangingPunct="1"/>
              <a:endParaRPr lang="zh-CN" altLang="zh-CN" dirty="0">
                <a:solidFill>
                  <a:srgbClr val="FFFFFF"/>
                </a:solidFill>
                <a:latin typeface="Arial" panose="020B0604020202020204" pitchFamily="34" charset="0"/>
              </a:endParaRPr>
            </a:p>
          </p:txBody>
        </p:sp>
        <p:sp>
          <p:nvSpPr>
            <p:cNvPr id="26627" name="椭圆 2"/>
            <p:cNvSpPr/>
            <p:nvPr>
              <p:custDataLst>
                <p:tags r:id="rId5"/>
              </p:custDataLst>
            </p:nvPr>
          </p:nvSpPr>
          <p:spPr>
            <a:xfrm>
              <a:off x="2880" y="2333"/>
              <a:ext cx="3883" cy="3882"/>
            </a:xfrm>
            <a:prstGeom prst="ellipse">
              <a:avLst/>
            </a:prstGeom>
            <a:solidFill>
              <a:srgbClr val="DDEAF6"/>
            </a:solidFill>
            <a:ln w="34925" cap="flat" cmpd="sng">
              <a:solidFill>
                <a:srgbClr val="1F1F1F"/>
              </a:solidFill>
              <a:prstDash val="solid"/>
              <a:bevel/>
              <a:headEnd type="none" w="med" len="med"/>
              <a:tailEnd type="none" w="med" len="med"/>
            </a:ln>
          </p:spPr>
          <p:txBody>
            <a:bodyPr anchor="ctr" anchorCtr="0"/>
            <a:p>
              <a:pPr algn="ctr" eaLnBrk="1" hangingPunct="1"/>
              <a:endParaRPr lang="zh-CN" altLang="zh-CN" dirty="0">
                <a:solidFill>
                  <a:srgbClr val="FFFFFF"/>
                </a:solidFill>
                <a:latin typeface="Arial" panose="020B0604020202020204" pitchFamily="34" charset="0"/>
              </a:endParaRPr>
            </a:p>
          </p:txBody>
        </p:sp>
        <p:sp>
          <p:nvSpPr>
            <p:cNvPr id="26628" name="椭圆 3"/>
            <p:cNvSpPr/>
            <p:nvPr>
              <p:custDataLst>
                <p:tags r:id="rId6"/>
              </p:custDataLst>
            </p:nvPr>
          </p:nvSpPr>
          <p:spPr>
            <a:xfrm>
              <a:off x="7660" y="2333"/>
              <a:ext cx="3880" cy="3882"/>
            </a:xfrm>
            <a:prstGeom prst="ellipse">
              <a:avLst/>
            </a:prstGeom>
            <a:solidFill>
              <a:srgbClr val="DDEAF6"/>
            </a:solidFill>
            <a:ln w="34925" cap="flat" cmpd="sng">
              <a:solidFill>
                <a:srgbClr val="1F1F1F"/>
              </a:solidFill>
              <a:prstDash val="solid"/>
              <a:bevel/>
              <a:headEnd type="none" w="med" len="med"/>
              <a:tailEnd type="none" w="med" len="med"/>
            </a:ln>
          </p:spPr>
          <p:txBody>
            <a:bodyPr anchor="ctr" anchorCtr="0"/>
            <a:p>
              <a:pPr algn="ctr" eaLnBrk="1" hangingPunct="1"/>
              <a:endParaRPr lang="zh-CN" altLang="zh-CN" dirty="0">
                <a:solidFill>
                  <a:srgbClr val="FFFFFF"/>
                </a:solidFill>
                <a:latin typeface="Arial" panose="020B0604020202020204" pitchFamily="34" charset="0"/>
              </a:endParaRPr>
            </a:p>
          </p:txBody>
        </p:sp>
        <p:sp>
          <p:nvSpPr>
            <p:cNvPr id="26629" name="椭圆 4"/>
            <p:cNvSpPr/>
            <p:nvPr>
              <p:custDataLst>
                <p:tags r:id="rId7"/>
              </p:custDataLst>
            </p:nvPr>
          </p:nvSpPr>
          <p:spPr>
            <a:xfrm>
              <a:off x="12438" y="2333"/>
              <a:ext cx="3882" cy="3882"/>
            </a:xfrm>
            <a:prstGeom prst="ellipse">
              <a:avLst/>
            </a:prstGeom>
            <a:solidFill>
              <a:srgbClr val="DDEAF6"/>
            </a:solidFill>
            <a:ln w="34925" cap="flat" cmpd="sng">
              <a:solidFill>
                <a:srgbClr val="1F1F1F"/>
              </a:solidFill>
              <a:prstDash val="solid"/>
              <a:bevel/>
              <a:headEnd type="none" w="med" len="med"/>
              <a:tailEnd type="none" w="med" len="med"/>
            </a:ln>
          </p:spPr>
          <p:txBody>
            <a:bodyPr anchor="ctr" anchorCtr="0"/>
            <a:p>
              <a:pPr algn="ctr" eaLnBrk="1" hangingPunct="1"/>
              <a:endParaRPr lang="zh-CN" altLang="zh-CN" dirty="0">
                <a:solidFill>
                  <a:srgbClr val="FFFFFF"/>
                </a:solidFill>
                <a:latin typeface="Arial" panose="020B0604020202020204" pitchFamily="34" charset="0"/>
              </a:endParaRPr>
            </a:p>
          </p:txBody>
        </p:sp>
        <p:sp>
          <p:nvSpPr>
            <p:cNvPr id="26634" name="文本框 10"/>
            <p:cNvSpPr/>
            <p:nvPr>
              <p:custDataLst>
                <p:tags r:id="rId8"/>
              </p:custDataLst>
            </p:nvPr>
          </p:nvSpPr>
          <p:spPr>
            <a:xfrm>
              <a:off x="4533" y="2702"/>
              <a:ext cx="565" cy="1017"/>
            </a:xfrm>
            <a:prstGeom prst="rect">
              <a:avLst/>
            </a:prstGeom>
            <a:noFill/>
            <a:ln w="9525">
              <a:noFill/>
            </a:ln>
          </p:spPr>
          <p:txBody>
            <a:bodyPr>
              <a:spAutoFit/>
            </a:bodyPr>
            <a:p>
              <a:pPr algn="ctr" eaLnBrk="1" hangingPunct="1"/>
              <a:r>
                <a:rPr lang="en-US" altLang="zh-CN" sz="3600" dirty="0">
                  <a:solidFill>
                    <a:srgbClr val="FFCD00"/>
                  </a:solidFill>
                  <a:latin typeface="Arial Black" panose="020B0A04020102020204" pitchFamily="34" charset="0"/>
                  <a:sym typeface="Arial Black" panose="020B0A04020102020204" pitchFamily="34" charset="0"/>
                </a:rPr>
                <a:t>1</a:t>
              </a:r>
              <a:endParaRPr lang="zh-CN" altLang="en-US" sz="3600" dirty="0">
                <a:solidFill>
                  <a:srgbClr val="FFCD00"/>
                </a:solidFill>
                <a:latin typeface="Arial Black" panose="020B0A04020102020204" pitchFamily="34" charset="0"/>
                <a:sym typeface="Arial Black" panose="020B0A04020102020204" pitchFamily="34" charset="0"/>
              </a:endParaRPr>
            </a:p>
          </p:txBody>
        </p:sp>
        <p:sp>
          <p:nvSpPr>
            <p:cNvPr id="26635" name="文本框 11"/>
            <p:cNvSpPr/>
            <p:nvPr>
              <p:custDataLst>
                <p:tags r:id="rId9"/>
              </p:custDataLst>
            </p:nvPr>
          </p:nvSpPr>
          <p:spPr>
            <a:xfrm>
              <a:off x="9340" y="2744"/>
              <a:ext cx="565" cy="1017"/>
            </a:xfrm>
            <a:prstGeom prst="rect">
              <a:avLst/>
            </a:prstGeom>
            <a:noFill/>
            <a:ln w="9525">
              <a:noFill/>
            </a:ln>
          </p:spPr>
          <p:txBody>
            <a:bodyPr>
              <a:spAutoFit/>
            </a:bodyPr>
            <a:p>
              <a:pPr algn="ctr" eaLnBrk="1" hangingPunct="1"/>
              <a:r>
                <a:rPr lang="en-US" altLang="zh-CN" sz="3600" dirty="0">
                  <a:solidFill>
                    <a:srgbClr val="FFCD00"/>
                  </a:solidFill>
                  <a:latin typeface="Arial Black" panose="020B0A04020102020204" pitchFamily="34" charset="0"/>
                  <a:sym typeface="Arial Black" panose="020B0A04020102020204" pitchFamily="34" charset="0"/>
                </a:rPr>
                <a:t>2</a:t>
              </a:r>
              <a:endParaRPr lang="zh-CN" altLang="en-US" sz="3600" dirty="0">
                <a:solidFill>
                  <a:srgbClr val="FFCD00"/>
                </a:solidFill>
                <a:latin typeface="Arial Black" panose="020B0A04020102020204" pitchFamily="34" charset="0"/>
                <a:sym typeface="Arial Black" panose="020B0A04020102020204" pitchFamily="34" charset="0"/>
              </a:endParaRPr>
            </a:p>
          </p:txBody>
        </p:sp>
        <p:sp>
          <p:nvSpPr>
            <p:cNvPr id="26636" name="文本框 12"/>
            <p:cNvSpPr/>
            <p:nvPr>
              <p:custDataLst>
                <p:tags r:id="rId10"/>
              </p:custDataLst>
            </p:nvPr>
          </p:nvSpPr>
          <p:spPr>
            <a:xfrm>
              <a:off x="14142" y="2786"/>
              <a:ext cx="562" cy="1017"/>
            </a:xfrm>
            <a:prstGeom prst="rect">
              <a:avLst/>
            </a:prstGeom>
            <a:noFill/>
            <a:ln w="9525">
              <a:noFill/>
            </a:ln>
          </p:spPr>
          <p:txBody>
            <a:bodyPr>
              <a:spAutoFit/>
            </a:bodyPr>
            <a:p>
              <a:pPr algn="ctr" eaLnBrk="1" hangingPunct="1"/>
              <a:r>
                <a:rPr lang="en-US" altLang="zh-CN" sz="3600" dirty="0">
                  <a:solidFill>
                    <a:srgbClr val="FFCD00"/>
                  </a:solidFill>
                  <a:latin typeface="Arial Black" panose="020B0A04020102020204" pitchFamily="34" charset="0"/>
                  <a:sym typeface="Arial Black" panose="020B0A04020102020204" pitchFamily="34" charset="0"/>
                </a:rPr>
                <a:t>3</a:t>
              </a:r>
              <a:endParaRPr lang="zh-CN" altLang="en-US" sz="3600" dirty="0">
                <a:solidFill>
                  <a:srgbClr val="FFCD00"/>
                </a:solidFill>
                <a:latin typeface="Arial Black" panose="020B0A04020102020204" pitchFamily="34" charset="0"/>
                <a:sym typeface="Arial Black" panose="020B0A04020102020204" pitchFamily="34" charset="0"/>
              </a:endParaRPr>
            </a:p>
          </p:txBody>
        </p:sp>
        <p:sp>
          <p:nvSpPr>
            <p:cNvPr id="26637" name="文本框 13"/>
            <p:cNvSpPr/>
            <p:nvPr>
              <p:custDataLst>
                <p:tags r:id="rId11"/>
              </p:custDataLst>
            </p:nvPr>
          </p:nvSpPr>
          <p:spPr>
            <a:xfrm>
              <a:off x="3266" y="3677"/>
              <a:ext cx="3102" cy="1364"/>
            </a:xfrm>
            <a:prstGeom prst="rect">
              <a:avLst/>
            </a:prstGeom>
            <a:noFill/>
            <a:ln w="9525">
              <a:noFill/>
            </a:ln>
          </p:spPr>
          <p:txBody>
            <a:bodyPr>
              <a:spAutoFit/>
            </a:bodyPr>
            <a:p>
              <a:pPr algn="ctr" eaLnBrk="1" hangingPunct="1">
                <a:lnSpc>
                  <a:spcPct val="120000"/>
                </a:lnSpc>
              </a:pPr>
              <a:r>
                <a:rPr lang="zh-CN" altLang="en-US" sz="1400" dirty="0">
                  <a:solidFill>
                    <a:schemeClr val="tx1"/>
                  </a:solidFill>
                  <a:latin typeface="微软雅黑" panose="020B0503020204020204" charset="-122"/>
                  <a:ea typeface="微软雅黑" panose="020B0503020204020204" charset="-122"/>
                  <a:sym typeface="微软雅黑" panose="020B0503020204020204" charset="-122"/>
                </a:rPr>
                <a:t>机械臂应用的背景环境比较复杂，</a:t>
              </a:r>
              <a:r>
                <a:rPr lang="zh-CN" altLang="en-US" sz="1400" b="1" dirty="0">
                  <a:solidFill>
                    <a:srgbClr val="FF0000"/>
                  </a:solidFill>
                  <a:latin typeface="微软雅黑" panose="020B0503020204020204" charset="-122"/>
                  <a:ea typeface="微软雅黑" panose="020B0503020204020204" charset="-122"/>
                  <a:sym typeface="微软雅黑" panose="020B0503020204020204" charset="-122"/>
                </a:rPr>
                <a:t>传统的视觉系统精确率往往不够</a:t>
              </a:r>
              <a:endParaRPr lang="zh-CN" altLang="en-US" sz="1400" b="1" dirty="0">
                <a:solidFill>
                  <a:srgbClr val="FF0000"/>
                </a:solidFill>
                <a:latin typeface="微软雅黑" panose="020B0503020204020204" charset="-122"/>
                <a:ea typeface="微软雅黑" panose="020B0503020204020204" charset="-122"/>
                <a:sym typeface="微软雅黑" panose="020B0503020204020204" charset="-122"/>
              </a:endParaRPr>
            </a:p>
          </p:txBody>
        </p:sp>
        <p:sp>
          <p:nvSpPr>
            <p:cNvPr id="26638" name="文本框 14"/>
            <p:cNvSpPr/>
            <p:nvPr>
              <p:custDataLst>
                <p:tags r:id="rId12"/>
              </p:custDataLst>
            </p:nvPr>
          </p:nvSpPr>
          <p:spPr>
            <a:xfrm>
              <a:off x="8050" y="3719"/>
              <a:ext cx="3102" cy="1771"/>
            </a:xfrm>
            <a:prstGeom prst="rect">
              <a:avLst/>
            </a:prstGeom>
            <a:noFill/>
            <a:ln w="9525">
              <a:noFill/>
            </a:ln>
          </p:spPr>
          <p:txBody>
            <a:bodyPr>
              <a:spAutoFit/>
            </a:bodyPr>
            <a:p>
              <a:pPr algn="ctr" eaLnBrk="1" hangingPunct="1">
                <a:lnSpc>
                  <a:spcPct val="120000"/>
                </a:lnSpc>
              </a:pPr>
              <a:r>
                <a:rPr lang="zh-CN" altLang="en-US" sz="1400" dirty="0">
                  <a:solidFill>
                    <a:schemeClr val="tx1"/>
                  </a:solidFill>
                  <a:latin typeface="微软雅黑" panose="020B0503020204020204" charset="-122"/>
                  <a:ea typeface="微软雅黑" panose="020B0503020204020204" charset="-122"/>
                  <a:sym typeface="微软雅黑" panose="020B0503020204020204" charset="-122"/>
                </a:rPr>
                <a:t>存在</a:t>
              </a:r>
              <a:r>
                <a:rPr lang="zh-CN" altLang="en-US" sz="1400" b="1" dirty="0">
                  <a:solidFill>
                    <a:srgbClr val="FF0000"/>
                  </a:solidFill>
                  <a:latin typeface="微软雅黑" panose="020B0503020204020204" charset="-122"/>
                  <a:ea typeface="微软雅黑" panose="020B0503020204020204" charset="-122"/>
                  <a:sym typeface="微软雅黑" panose="020B0503020204020204" charset="-122"/>
                </a:rPr>
                <a:t>多个障碍物</a:t>
              </a:r>
              <a:r>
                <a:rPr lang="zh-CN" altLang="en-US" sz="1400" dirty="0">
                  <a:solidFill>
                    <a:schemeClr val="tx1"/>
                  </a:solidFill>
                  <a:latin typeface="微软雅黑" panose="020B0503020204020204" charset="-122"/>
                  <a:ea typeface="微软雅黑" panose="020B0503020204020204" charset="-122"/>
                  <a:sym typeface="微软雅黑" panose="020B0503020204020204" charset="-122"/>
                </a:rPr>
                <a:t>的情况下，机械臂的路径规划和轨迹规划</a:t>
              </a:r>
              <a:r>
                <a:rPr lang="zh-CN" altLang="en-US" sz="1400" b="1" dirty="0">
                  <a:solidFill>
                    <a:srgbClr val="FF0000"/>
                  </a:solidFill>
                  <a:latin typeface="微软雅黑" panose="020B0503020204020204" charset="-122"/>
                  <a:ea typeface="微软雅黑" panose="020B0503020204020204" charset="-122"/>
                  <a:sym typeface="微软雅黑" panose="020B0503020204020204" charset="-122"/>
                </a:rPr>
                <a:t>难以迅速的做出合理的规划</a:t>
              </a:r>
              <a:endParaRPr lang="zh-CN" altLang="en-US" sz="1400" b="1" dirty="0">
                <a:solidFill>
                  <a:srgbClr val="FF0000"/>
                </a:solidFill>
                <a:latin typeface="微软雅黑" panose="020B0503020204020204" charset="-122"/>
                <a:ea typeface="微软雅黑" panose="020B0503020204020204" charset="-122"/>
                <a:sym typeface="微软雅黑" panose="020B0503020204020204" charset="-122"/>
              </a:endParaRPr>
            </a:p>
          </p:txBody>
        </p:sp>
        <p:sp>
          <p:nvSpPr>
            <p:cNvPr id="26639" name="文本框 15"/>
            <p:cNvSpPr/>
            <p:nvPr>
              <p:custDataLst>
                <p:tags r:id="rId13"/>
              </p:custDataLst>
            </p:nvPr>
          </p:nvSpPr>
          <p:spPr>
            <a:xfrm>
              <a:off x="12877" y="3761"/>
              <a:ext cx="3102" cy="2178"/>
            </a:xfrm>
            <a:prstGeom prst="rect">
              <a:avLst/>
            </a:prstGeom>
            <a:noFill/>
            <a:ln w="9525">
              <a:noFill/>
            </a:ln>
          </p:spPr>
          <p:txBody>
            <a:bodyPr>
              <a:spAutoFit/>
            </a:bodyPr>
            <a:p>
              <a:pPr algn="ctr" eaLnBrk="1" hangingPunct="1">
                <a:lnSpc>
                  <a:spcPct val="120000"/>
                </a:lnSpc>
              </a:pPr>
              <a:r>
                <a:rPr lang="zh-CN" altLang="en-US" sz="1400" dirty="0">
                  <a:solidFill>
                    <a:schemeClr val="tx1"/>
                  </a:solidFill>
                  <a:latin typeface="微软雅黑" panose="020B0503020204020204" charset="-122"/>
                  <a:ea typeface="微软雅黑" panose="020B0503020204020204" charset="-122"/>
                  <a:sym typeface="微软雅黑" panose="020B0503020204020204" charset="-122"/>
                </a:rPr>
                <a:t>视觉系统和机械臂、多机械臂之间</a:t>
              </a:r>
              <a:r>
                <a:rPr lang="zh-CN" altLang="en-US" sz="1400" b="1" dirty="0">
                  <a:solidFill>
                    <a:srgbClr val="FF0000"/>
                  </a:solidFill>
                  <a:latin typeface="微软雅黑" panose="020B0503020204020204" charset="-122"/>
                  <a:ea typeface="微软雅黑" panose="020B0503020204020204" charset="-122"/>
                  <a:sym typeface="微软雅黑" panose="020B0503020204020204" charset="-122"/>
                </a:rPr>
                <a:t>难以做到无缝协调与数据共享</a:t>
              </a:r>
              <a:r>
                <a:rPr lang="zh-CN" altLang="en-US" sz="1400" dirty="0">
                  <a:solidFill>
                    <a:schemeClr val="tx1"/>
                  </a:solidFill>
                  <a:latin typeface="微软雅黑" panose="020B0503020204020204" charset="-122"/>
                  <a:ea typeface="微软雅黑" panose="020B0503020204020204" charset="-122"/>
                  <a:sym typeface="微软雅黑" panose="020B0503020204020204" charset="-122"/>
                </a:rPr>
                <a:t>，很难应用于在一些</a:t>
              </a:r>
              <a:r>
                <a:rPr lang="zh-CN" altLang="en-US" sz="1400" b="1" dirty="0">
                  <a:solidFill>
                    <a:srgbClr val="FF0000"/>
                  </a:solidFill>
                  <a:latin typeface="微软雅黑" panose="020B0503020204020204" charset="-122"/>
                  <a:ea typeface="微软雅黑" panose="020B0503020204020204" charset="-122"/>
                  <a:sym typeface="微软雅黑" panose="020B0503020204020204" charset="-122"/>
                </a:rPr>
                <a:t>速度和精度要求较高</a:t>
              </a:r>
              <a:r>
                <a:rPr lang="zh-CN" altLang="en-US" sz="1400" dirty="0">
                  <a:solidFill>
                    <a:schemeClr val="tx1"/>
                  </a:solidFill>
                  <a:latin typeface="微软雅黑" panose="020B0503020204020204" charset="-122"/>
                  <a:ea typeface="微软雅黑" panose="020B0503020204020204" charset="-122"/>
                  <a:sym typeface="微软雅黑" panose="020B0503020204020204" charset="-122"/>
                </a:rPr>
                <a:t>的场景</a:t>
              </a:r>
              <a:endParaRPr lang="zh-CN" altLang="en-US" sz="1400" dirty="0">
                <a:solidFill>
                  <a:schemeClr val="tx1"/>
                </a:solidFill>
                <a:latin typeface="微软雅黑" panose="020B0503020204020204" charset="-122"/>
                <a:ea typeface="微软雅黑" panose="020B0503020204020204" charset="-122"/>
                <a:sym typeface="微软雅黑" panose="020B0503020204020204" charset="-122"/>
              </a:endParaRPr>
            </a:p>
          </p:txBody>
        </p:sp>
        <p:sp>
          <p:nvSpPr>
            <p:cNvPr id="26643" name="文本框 26"/>
            <p:cNvSpPr/>
            <p:nvPr>
              <p:custDataLst>
                <p:tags r:id="rId14"/>
              </p:custDataLst>
            </p:nvPr>
          </p:nvSpPr>
          <p:spPr>
            <a:xfrm>
              <a:off x="3268" y="7230"/>
              <a:ext cx="3102" cy="960"/>
            </a:xfrm>
            <a:prstGeom prst="rect">
              <a:avLst/>
            </a:prstGeom>
            <a:noFill/>
            <a:ln w="9525">
              <a:noFill/>
            </a:ln>
          </p:spPr>
          <p:txBody>
            <a:bodyPr>
              <a:spAutoFit/>
            </a:bodyPr>
            <a:p>
              <a:pPr algn="ctr" eaLnBrk="1" hangingPunct="1">
                <a:lnSpc>
                  <a:spcPct val="120000"/>
                </a:lnSpc>
              </a:pPr>
              <a:r>
                <a:rPr lang="en-US" altLang="zh-CN" sz="1400" dirty="0">
                  <a:solidFill>
                    <a:schemeClr val="bg1"/>
                  </a:solidFill>
                  <a:latin typeface="微软雅黑" panose="020B0503020204020204" charset="-122"/>
                  <a:ea typeface="微软雅黑" panose="020B0503020204020204" charset="-122"/>
                  <a:sym typeface="微软雅黑" panose="020B0503020204020204" charset="-122"/>
                </a:rPr>
                <a:t>Click to add your text here</a:t>
              </a:r>
              <a:endParaRPr lang="zh-CN" altLang="en-US" sz="1400"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26644" name="文本框 27"/>
            <p:cNvSpPr/>
            <p:nvPr>
              <p:custDataLst>
                <p:tags r:id="rId15"/>
              </p:custDataLst>
            </p:nvPr>
          </p:nvSpPr>
          <p:spPr>
            <a:xfrm>
              <a:off x="8028" y="7230"/>
              <a:ext cx="3102" cy="960"/>
            </a:xfrm>
            <a:prstGeom prst="rect">
              <a:avLst/>
            </a:prstGeom>
            <a:noFill/>
            <a:ln w="9525">
              <a:noFill/>
            </a:ln>
          </p:spPr>
          <p:txBody>
            <a:bodyPr>
              <a:spAutoFit/>
            </a:bodyPr>
            <a:p>
              <a:pPr algn="ctr" eaLnBrk="1" hangingPunct="1">
                <a:lnSpc>
                  <a:spcPct val="120000"/>
                </a:lnSpc>
              </a:pPr>
              <a:r>
                <a:rPr lang="en-US" altLang="zh-CN" sz="1400" dirty="0">
                  <a:solidFill>
                    <a:schemeClr val="bg1"/>
                  </a:solidFill>
                  <a:latin typeface="微软雅黑" panose="020B0503020204020204" charset="-122"/>
                  <a:ea typeface="微软雅黑" panose="020B0503020204020204" charset="-122"/>
                  <a:sym typeface="微软雅黑" panose="020B0503020204020204" charset="-122"/>
                </a:rPr>
                <a:t>Click to add your text here</a:t>
              </a:r>
              <a:endParaRPr lang="zh-CN" altLang="en-US" sz="1400"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26645" name="文本框 28"/>
            <p:cNvSpPr/>
            <p:nvPr>
              <p:custDataLst>
                <p:tags r:id="rId16"/>
              </p:custDataLst>
            </p:nvPr>
          </p:nvSpPr>
          <p:spPr>
            <a:xfrm>
              <a:off x="12833" y="7230"/>
              <a:ext cx="3102" cy="960"/>
            </a:xfrm>
            <a:prstGeom prst="rect">
              <a:avLst/>
            </a:prstGeom>
            <a:noFill/>
            <a:ln w="9525">
              <a:noFill/>
            </a:ln>
          </p:spPr>
          <p:txBody>
            <a:bodyPr>
              <a:spAutoFit/>
            </a:bodyPr>
            <a:p>
              <a:pPr algn="ctr" eaLnBrk="1" hangingPunct="1">
                <a:lnSpc>
                  <a:spcPct val="120000"/>
                </a:lnSpc>
              </a:pPr>
              <a:r>
                <a:rPr lang="en-US" altLang="zh-CN" sz="1400" dirty="0">
                  <a:solidFill>
                    <a:schemeClr val="bg1"/>
                  </a:solidFill>
                  <a:latin typeface="微软雅黑" panose="020B0503020204020204" charset="-122"/>
                  <a:ea typeface="微软雅黑" panose="020B0503020204020204" charset="-122"/>
                  <a:sym typeface="微软雅黑" panose="020B0503020204020204" charset="-122"/>
                </a:rPr>
                <a:t>Click to add your text here</a:t>
              </a:r>
              <a:endParaRPr lang="zh-CN" altLang="en-US" sz="1400" dirty="0">
                <a:solidFill>
                  <a:schemeClr val="bg1"/>
                </a:solidFill>
                <a:latin typeface="微软雅黑" panose="020B0503020204020204" charset="-122"/>
                <a:ea typeface="微软雅黑" panose="020B0503020204020204" charset="-122"/>
                <a:sym typeface="微软雅黑" panose="020B0503020204020204" charset="-122"/>
              </a:endParaRPr>
            </a:p>
          </p:txBody>
        </p:sp>
      </p:grpSp>
      <p:pic>
        <p:nvPicPr>
          <p:cNvPr id="9" name="图片 8" descr="v2-24f177738d19c79ca44a834fac9cceda_r"/>
          <p:cNvPicPr/>
          <p:nvPr/>
        </p:nvPicPr>
        <p:blipFill>
          <a:blip r:embed="rId17"/>
          <a:stretch>
            <a:fillRect/>
          </a:stretch>
        </p:blipFill>
        <p:spPr>
          <a:xfrm>
            <a:off x="2495550" y="3805555"/>
            <a:ext cx="3492000" cy="2628000"/>
          </a:xfrm>
          <a:prstGeom prst="rect">
            <a:avLst/>
          </a:prstGeom>
        </p:spPr>
      </p:pic>
      <p:pic>
        <p:nvPicPr>
          <p:cNvPr id="11" name="图片 10" descr="OIP-C"/>
          <p:cNvPicPr/>
          <p:nvPr/>
        </p:nvPicPr>
        <p:blipFill>
          <a:blip r:embed="rId18"/>
          <a:stretch>
            <a:fillRect/>
          </a:stretch>
        </p:blipFill>
        <p:spPr>
          <a:xfrm>
            <a:off x="6311900" y="3804920"/>
            <a:ext cx="3492000" cy="262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475913"/>
            <a:ext cx="839416" cy="468052"/>
            <a:chOff x="0" y="475913"/>
            <a:chExt cx="839416" cy="468052"/>
          </a:xfrm>
        </p:grpSpPr>
        <p:sp>
          <p:nvSpPr>
            <p:cNvPr id="3" name="矩形: 剪去单角 2"/>
            <p:cNvSpPr/>
            <p:nvPr/>
          </p:nvSpPr>
          <p:spPr>
            <a:xfrm>
              <a:off x="191344" y="475913"/>
              <a:ext cx="648072" cy="468052"/>
            </a:xfrm>
            <a:prstGeom prst="snip1Rect">
              <a:avLst>
                <a:gd name="adj" fmla="val 1930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剪去单角 3"/>
            <p:cNvSpPr/>
            <p:nvPr/>
          </p:nvSpPr>
          <p:spPr>
            <a:xfrm>
              <a:off x="0" y="475913"/>
              <a:ext cx="119336" cy="468052"/>
            </a:xfrm>
            <a:prstGeom prst="snip1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descr="23-1"/>
          <p:cNvPicPr>
            <a:picLocks noChangeAspect="1"/>
          </p:cNvPicPr>
          <p:nvPr>
            <p:custDataLst>
              <p:tags r:id="rId1"/>
            </p:custDataLst>
          </p:nvPr>
        </p:nvPicPr>
        <p:blipFill>
          <a:blip r:embed="rId2" cstate="screen"/>
          <a:stretch>
            <a:fillRect/>
          </a:stretch>
        </p:blipFill>
        <p:spPr>
          <a:xfrm>
            <a:off x="9408160" y="325120"/>
            <a:ext cx="2105660" cy="727710"/>
          </a:xfrm>
          <a:prstGeom prst="rect">
            <a:avLst/>
          </a:prstGeom>
        </p:spPr>
      </p:pic>
      <p:sp>
        <p:nvSpPr>
          <p:cNvPr id="9" name="文本框 8"/>
          <p:cNvSpPr txBox="1"/>
          <p:nvPr>
            <p:custDataLst>
              <p:tags r:id="rId3"/>
            </p:custDataLst>
          </p:nvPr>
        </p:nvSpPr>
        <p:spPr>
          <a:xfrm>
            <a:off x="911242" y="475509"/>
            <a:ext cx="6888156" cy="521970"/>
          </a:xfrm>
          <a:prstGeom prst="rect">
            <a:avLst/>
          </a:prstGeom>
          <a:noFill/>
        </p:spPr>
        <p:txBody>
          <a:bodyPr wrap="square" rtlCol="0">
            <a:spAutoFit/>
          </a:bodyPr>
          <a:lstStyle/>
          <a:p>
            <a:r>
              <a:rPr lang="zh-CN" altLang="en-US" sz="2800" dirty="0">
                <a:latin typeface="微软雅黑" panose="020B0503020204020204" charset="-122"/>
                <a:ea typeface="微软雅黑" panose="020B0503020204020204" charset="-122"/>
              </a:rPr>
              <a:t>研究</a:t>
            </a:r>
            <a:r>
              <a:rPr lang="zh-CN" altLang="en-US" sz="2800" dirty="0">
                <a:latin typeface="微软雅黑" panose="020B0503020204020204" charset="-122"/>
                <a:ea typeface="微软雅黑" panose="020B0503020204020204" charset="-122"/>
              </a:rPr>
              <a:t>内容</a:t>
            </a:r>
            <a:endParaRPr lang="zh-CN" altLang="en-US" sz="2800" dirty="0">
              <a:latin typeface="微软雅黑" panose="020B0503020204020204" charset="-122"/>
              <a:ea typeface="微软雅黑" panose="020B0503020204020204" charset="-122"/>
            </a:endParaRPr>
          </a:p>
        </p:txBody>
      </p:sp>
      <p:grpSp>
        <p:nvGrpSpPr>
          <p:cNvPr id="5" name="组合 4"/>
          <p:cNvGrpSpPr/>
          <p:nvPr>
            <p:custDataLst>
              <p:tags r:id="rId4"/>
            </p:custDataLst>
          </p:nvPr>
        </p:nvGrpSpPr>
        <p:grpSpPr>
          <a:xfrm>
            <a:off x="9226542" y="1206084"/>
            <a:ext cx="1271974" cy="4689671"/>
            <a:chOff x="3197371" y="1709958"/>
            <a:chExt cx="1271974" cy="4689671"/>
          </a:xfrm>
        </p:grpSpPr>
        <p:sp>
          <p:nvSpPr>
            <p:cNvPr id="7" name="Freeform 13"/>
            <p:cNvSpPr/>
            <p:nvPr>
              <p:custDataLst>
                <p:tags r:id="rId5"/>
              </p:custDataLst>
            </p:nvPr>
          </p:nvSpPr>
          <p:spPr bwMode="auto">
            <a:xfrm>
              <a:off x="3197371" y="3980125"/>
              <a:ext cx="643192" cy="1277215"/>
            </a:xfrm>
            <a:custGeom>
              <a:avLst/>
              <a:gdLst>
                <a:gd name="T0" fmla="*/ 47 w 47"/>
                <a:gd name="T1" fmla="*/ 84 h 94"/>
                <a:gd name="T2" fmla="*/ 10 w 47"/>
                <a:gd name="T3" fmla="*/ 47 h 94"/>
                <a:gd name="T4" fmla="*/ 47 w 47"/>
                <a:gd name="T5" fmla="*/ 11 h 94"/>
                <a:gd name="T6" fmla="*/ 47 w 47"/>
                <a:gd name="T7" fmla="*/ 0 h 94"/>
                <a:gd name="T8" fmla="*/ 0 w 47"/>
                <a:gd name="T9" fmla="*/ 47 h 94"/>
                <a:gd name="T10" fmla="*/ 47 w 47"/>
                <a:gd name="T11" fmla="*/ 94 h 94"/>
                <a:gd name="T12" fmla="*/ 47 w 47"/>
                <a:gd name="T13" fmla="*/ 84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84"/>
                  </a:moveTo>
                  <a:cubicBezTo>
                    <a:pt x="27" y="84"/>
                    <a:pt x="10" y="67"/>
                    <a:pt x="10" y="47"/>
                  </a:cubicBezTo>
                  <a:cubicBezTo>
                    <a:pt x="10" y="27"/>
                    <a:pt x="27" y="11"/>
                    <a:pt x="47" y="11"/>
                  </a:cubicBezTo>
                  <a:cubicBezTo>
                    <a:pt x="47" y="0"/>
                    <a:pt x="47" y="0"/>
                    <a:pt x="47" y="0"/>
                  </a:cubicBezTo>
                  <a:cubicBezTo>
                    <a:pt x="21" y="1"/>
                    <a:pt x="0" y="22"/>
                    <a:pt x="0" y="47"/>
                  </a:cubicBezTo>
                  <a:cubicBezTo>
                    <a:pt x="0" y="73"/>
                    <a:pt x="21" y="94"/>
                    <a:pt x="47" y="94"/>
                  </a:cubicBezTo>
                  <a:lnTo>
                    <a:pt x="47" y="84"/>
                  </a:lnTo>
                  <a:close/>
                </a:path>
              </a:pathLst>
            </a:custGeom>
            <a:solidFill>
              <a:srgbClr val="97D1C5"/>
            </a:solidFill>
            <a:ln>
              <a:noFill/>
            </a:ln>
          </p:spPr>
          <p:txBody>
            <a:bodyPr vert="horz" wrap="square" lIns="91440" tIns="45720" rIns="91440" bIns="45720" numCol="1" anchor="t" anchorCtr="0" compatLnSpc="1"/>
            <a:p>
              <a:endParaRPr lang="en-US"/>
            </a:p>
          </p:txBody>
        </p:sp>
        <p:sp>
          <p:nvSpPr>
            <p:cNvPr id="8" name="Freeform 14"/>
            <p:cNvSpPr/>
            <p:nvPr>
              <p:custDataLst>
                <p:tags r:id="rId6"/>
              </p:custDataLst>
            </p:nvPr>
          </p:nvSpPr>
          <p:spPr bwMode="auto">
            <a:xfrm>
              <a:off x="3197371" y="1709958"/>
              <a:ext cx="643192" cy="1278524"/>
            </a:xfrm>
            <a:custGeom>
              <a:avLst/>
              <a:gdLst>
                <a:gd name="T0" fmla="*/ 47 w 47"/>
                <a:gd name="T1" fmla="*/ 84 h 94"/>
                <a:gd name="T2" fmla="*/ 10 w 47"/>
                <a:gd name="T3" fmla="*/ 47 h 94"/>
                <a:gd name="T4" fmla="*/ 47 w 47"/>
                <a:gd name="T5" fmla="*/ 11 h 94"/>
                <a:gd name="T6" fmla="*/ 47 w 47"/>
                <a:gd name="T7" fmla="*/ 0 h 94"/>
                <a:gd name="T8" fmla="*/ 0 w 47"/>
                <a:gd name="T9" fmla="*/ 47 h 94"/>
                <a:gd name="T10" fmla="*/ 47 w 47"/>
                <a:gd name="T11" fmla="*/ 94 h 94"/>
                <a:gd name="T12" fmla="*/ 47 w 47"/>
                <a:gd name="T13" fmla="*/ 84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84"/>
                  </a:moveTo>
                  <a:cubicBezTo>
                    <a:pt x="27" y="84"/>
                    <a:pt x="10" y="67"/>
                    <a:pt x="10" y="47"/>
                  </a:cubicBezTo>
                  <a:cubicBezTo>
                    <a:pt x="10" y="27"/>
                    <a:pt x="27" y="11"/>
                    <a:pt x="47" y="11"/>
                  </a:cubicBezTo>
                  <a:cubicBezTo>
                    <a:pt x="47" y="0"/>
                    <a:pt x="47" y="0"/>
                    <a:pt x="47" y="0"/>
                  </a:cubicBezTo>
                  <a:cubicBezTo>
                    <a:pt x="21" y="1"/>
                    <a:pt x="0" y="22"/>
                    <a:pt x="0" y="47"/>
                  </a:cubicBezTo>
                  <a:cubicBezTo>
                    <a:pt x="0" y="73"/>
                    <a:pt x="21" y="94"/>
                    <a:pt x="47" y="94"/>
                  </a:cubicBezTo>
                  <a:lnTo>
                    <a:pt x="47" y="84"/>
                  </a:lnTo>
                  <a:close/>
                </a:path>
              </a:pathLst>
            </a:custGeom>
            <a:solidFill>
              <a:srgbClr val="97D1C5"/>
            </a:solidFill>
            <a:ln>
              <a:noFill/>
            </a:ln>
          </p:spPr>
          <p:txBody>
            <a:bodyPr vert="horz" wrap="square" lIns="91440" tIns="45720" rIns="91440" bIns="45720" numCol="1" anchor="t" anchorCtr="0" compatLnSpc="1"/>
            <a:p>
              <a:endParaRPr lang="en-US"/>
            </a:p>
          </p:txBody>
        </p:sp>
        <p:sp>
          <p:nvSpPr>
            <p:cNvPr id="11" name="Freeform 15"/>
            <p:cNvSpPr/>
            <p:nvPr/>
          </p:nvSpPr>
          <p:spPr bwMode="auto">
            <a:xfrm>
              <a:off x="3840563" y="2852247"/>
              <a:ext cx="628782" cy="1277215"/>
            </a:xfrm>
            <a:custGeom>
              <a:avLst/>
              <a:gdLst>
                <a:gd name="T0" fmla="*/ 0 w 46"/>
                <a:gd name="T1" fmla="*/ 10 h 94"/>
                <a:gd name="T2" fmla="*/ 36 w 46"/>
                <a:gd name="T3" fmla="*/ 47 h 94"/>
                <a:gd name="T4" fmla="*/ 0 w 46"/>
                <a:gd name="T5" fmla="*/ 83 h 94"/>
                <a:gd name="T6" fmla="*/ 0 w 46"/>
                <a:gd name="T7" fmla="*/ 94 h 94"/>
                <a:gd name="T8" fmla="*/ 46 w 46"/>
                <a:gd name="T9" fmla="*/ 47 h 94"/>
                <a:gd name="T10" fmla="*/ 0 w 46"/>
                <a:gd name="T11" fmla="*/ 0 h 94"/>
                <a:gd name="T12" fmla="*/ 0 w 46"/>
                <a:gd name="T13" fmla="*/ 10 h 94"/>
              </a:gdLst>
              <a:ahLst/>
              <a:cxnLst>
                <a:cxn ang="0">
                  <a:pos x="T0" y="T1"/>
                </a:cxn>
                <a:cxn ang="0">
                  <a:pos x="T2" y="T3"/>
                </a:cxn>
                <a:cxn ang="0">
                  <a:pos x="T4" y="T5"/>
                </a:cxn>
                <a:cxn ang="0">
                  <a:pos x="T6" y="T7"/>
                </a:cxn>
                <a:cxn ang="0">
                  <a:pos x="T8" y="T9"/>
                </a:cxn>
                <a:cxn ang="0">
                  <a:pos x="T10" y="T11"/>
                </a:cxn>
                <a:cxn ang="0">
                  <a:pos x="T12" y="T13"/>
                </a:cxn>
              </a:cxnLst>
              <a:rect l="0" t="0" r="r" b="b"/>
              <a:pathLst>
                <a:path w="46" h="94">
                  <a:moveTo>
                    <a:pt x="0" y="10"/>
                  </a:moveTo>
                  <a:cubicBezTo>
                    <a:pt x="20" y="11"/>
                    <a:pt x="36" y="27"/>
                    <a:pt x="36" y="47"/>
                  </a:cubicBezTo>
                  <a:cubicBezTo>
                    <a:pt x="36" y="67"/>
                    <a:pt x="20" y="83"/>
                    <a:pt x="0" y="83"/>
                  </a:cubicBezTo>
                  <a:cubicBezTo>
                    <a:pt x="0" y="94"/>
                    <a:pt x="0" y="94"/>
                    <a:pt x="0" y="94"/>
                  </a:cubicBezTo>
                  <a:cubicBezTo>
                    <a:pt x="25" y="94"/>
                    <a:pt x="46" y="73"/>
                    <a:pt x="46" y="47"/>
                  </a:cubicBezTo>
                  <a:cubicBezTo>
                    <a:pt x="46" y="21"/>
                    <a:pt x="25" y="0"/>
                    <a:pt x="0" y="0"/>
                  </a:cubicBezTo>
                  <a:lnTo>
                    <a:pt x="0" y="10"/>
                  </a:lnTo>
                  <a:close/>
                </a:path>
              </a:pathLst>
            </a:custGeom>
            <a:solidFill>
              <a:srgbClr val="97D1C5"/>
            </a:solidFill>
            <a:ln>
              <a:noFill/>
            </a:ln>
          </p:spPr>
          <p:txBody>
            <a:bodyPr vert="horz" wrap="square" lIns="91440" tIns="45720" rIns="91440" bIns="45720" numCol="1" anchor="t" anchorCtr="0" compatLnSpc="1"/>
            <a:p>
              <a:endParaRPr lang="en-US"/>
            </a:p>
          </p:txBody>
        </p:sp>
        <p:sp>
          <p:nvSpPr>
            <p:cNvPr id="12" name="Freeform 16"/>
            <p:cNvSpPr/>
            <p:nvPr>
              <p:custDataLst>
                <p:tags r:id="rId7"/>
              </p:custDataLst>
            </p:nvPr>
          </p:nvSpPr>
          <p:spPr bwMode="auto">
            <a:xfrm>
              <a:off x="3197371" y="2852246"/>
              <a:ext cx="643192" cy="1277215"/>
            </a:xfrm>
            <a:custGeom>
              <a:avLst/>
              <a:gdLst>
                <a:gd name="T0" fmla="*/ 47 w 47"/>
                <a:gd name="T1" fmla="*/ 83 h 94"/>
                <a:gd name="T2" fmla="*/ 10 w 47"/>
                <a:gd name="T3" fmla="*/ 47 h 94"/>
                <a:gd name="T4" fmla="*/ 47 w 47"/>
                <a:gd name="T5" fmla="*/ 10 h 94"/>
                <a:gd name="T6" fmla="*/ 47 w 47"/>
                <a:gd name="T7" fmla="*/ 0 h 94"/>
                <a:gd name="T8" fmla="*/ 0 w 47"/>
                <a:gd name="T9" fmla="*/ 47 h 94"/>
                <a:gd name="T10" fmla="*/ 47 w 47"/>
                <a:gd name="T11" fmla="*/ 94 h 94"/>
                <a:gd name="T12" fmla="*/ 47 w 47"/>
                <a:gd name="T13" fmla="*/ 83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83"/>
                  </a:moveTo>
                  <a:cubicBezTo>
                    <a:pt x="27" y="83"/>
                    <a:pt x="10" y="67"/>
                    <a:pt x="10" y="47"/>
                  </a:cubicBezTo>
                  <a:cubicBezTo>
                    <a:pt x="10" y="27"/>
                    <a:pt x="27" y="11"/>
                    <a:pt x="47" y="10"/>
                  </a:cubicBezTo>
                  <a:cubicBezTo>
                    <a:pt x="47" y="0"/>
                    <a:pt x="47" y="0"/>
                    <a:pt x="47" y="0"/>
                  </a:cubicBezTo>
                  <a:cubicBezTo>
                    <a:pt x="21" y="0"/>
                    <a:pt x="0" y="21"/>
                    <a:pt x="0" y="47"/>
                  </a:cubicBezTo>
                  <a:cubicBezTo>
                    <a:pt x="0" y="73"/>
                    <a:pt x="21" y="94"/>
                    <a:pt x="47" y="94"/>
                  </a:cubicBezTo>
                  <a:lnTo>
                    <a:pt x="47" y="83"/>
                  </a:lnTo>
                  <a:close/>
                </a:path>
              </a:pathLst>
            </a:custGeom>
            <a:solidFill>
              <a:srgbClr val="3489CC"/>
            </a:solidFill>
            <a:ln>
              <a:noFill/>
            </a:ln>
          </p:spPr>
          <p:txBody>
            <a:bodyPr vert="horz" wrap="square" lIns="91440" tIns="45720" rIns="91440" bIns="45720" numCol="1" anchor="t" anchorCtr="0" compatLnSpc="1"/>
            <a:p>
              <a:endParaRPr lang="en-US"/>
            </a:p>
          </p:txBody>
        </p:sp>
        <p:sp>
          <p:nvSpPr>
            <p:cNvPr id="14" name="Freeform 17"/>
            <p:cNvSpPr/>
            <p:nvPr/>
          </p:nvSpPr>
          <p:spPr bwMode="auto">
            <a:xfrm>
              <a:off x="3840562" y="1709958"/>
              <a:ext cx="628782" cy="1278524"/>
            </a:xfrm>
            <a:custGeom>
              <a:avLst/>
              <a:gdLst>
                <a:gd name="T0" fmla="*/ 0 w 46"/>
                <a:gd name="T1" fmla="*/ 11 h 94"/>
                <a:gd name="T2" fmla="*/ 36 w 46"/>
                <a:gd name="T3" fmla="*/ 47 h 94"/>
                <a:gd name="T4" fmla="*/ 0 w 46"/>
                <a:gd name="T5" fmla="*/ 84 h 94"/>
                <a:gd name="T6" fmla="*/ 0 w 46"/>
                <a:gd name="T7" fmla="*/ 94 h 94"/>
                <a:gd name="T8" fmla="*/ 46 w 46"/>
                <a:gd name="T9" fmla="*/ 47 h 94"/>
                <a:gd name="T10" fmla="*/ 0 w 46"/>
                <a:gd name="T11" fmla="*/ 0 h 94"/>
                <a:gd name="T12" fmla="*/ 0 w 46"/>
                <a:gd name="T13" fmla="*/ 11 h 94"/>
              </a:gdLst>
              <a:ahLst/>
              <a:cxnLst>
                <a:cxn ang="0">
                  <a:pos x="T0" y="T1"/>
                </a:cxn>
                <a:cxn ang="0">
                  <a:pos x="T2" y="T3"/>
                </a:cxn>
                <a:cxn ang="0">
                  <a:pos x="T4" y="T5"/>
                </a:cxn>
                <a:cxn ang="0">
                  <a:pos x="T6" y="T7"/>
                </a:cxn>
                <a:cxn ang="0">
                  <a:pos x="T8" y="T9"/>
                </a:cxn>
                <a:cxn ang="0">
                  <a:pos x="T10" y="T11"/>
                </a:cxn>
                <a:cxn ang="0">
                  <a:pos x="T12" y="T13"/>
                </a:cxn>
              </a:cxnLst>
              <a:rect l="0" t="0" r="r" b="b"/>
              <a:pathLst>
                <a:path w="46" h="94">
                  <a:moveTo>
                    <a:pt x="0" y="11"/>
                  </a:moveTo>
                  <a:cubicBezTo>
                    <a:pt x="20" y="11"/>
                    <a:pt x="36" y="27"/>
                    <a:pt x="36" y="47"/>
                  </a:cubicBezTo>
                  <a:cubicBezTo>
                    <a:pt x="36" y="67"/>
                    <a:pt x="20" y="84"/>
                    <a:pt x="0" y="84"/>
                  </a:cubicBezTo>
                  <a:cubicBezTo>
                    <a:pt x="0" y="94"/>
                    <a:pt x="0" y="94"/>
                    <a:pt x="0" y="94"/>
                  </a:cubicBezTo>
                  <a:cubicBezTo>
                    <a:pt x="25" y="94"/>
                    <a:pt x="46" y="73"/>
                    <a:pt x="46" y="47"/>
                  </a:cubicBezTo>
                  <a:cubicBezTo>
                    <a:pt x="46" y="22"/>
                    <a:pt x="25" y="1"/>
                    <a:pt x="0" y="0"/>
                  </a:cubicBezTo>
                  <a:lnTo>
                    <a:pt x="0" y="11"/>
                  </a:lnTo>
                  <a:close/>
                </a:path>
              </a:pathLst>
            </a:custGeom>
            <a:solidFill>
              <a:srgbClr val="3489CC"/>
            </a:solidFill>
            <a:ln>
              <a:noFill/>
            </a:ln>
          </p:spPr>
          <p:txBody>
            <a:bodyPr vert="horz" wrap="square" lIns="91440" tIns="45720" rIns="91440" bIns="45720" numCol="1" anchor="t" anchorCtr="0" compatLnSpc="1"/>
            <a:p>
              <a:endParaRPr lang="en-US"/>
            </a:p>
          </p:txBody>
        </p:sp>
        <p:sp>
          <p:nvSpPr>
            <p:cNvPr id="15" name="Freeform 18"/>
            <p:cNvSpPr/>
            <p:nvPr/>
          </p:nvSpPr>
          <p:spPr bwMode="auto">
            <a:xfrm>
              <a:off x="3840563" y="5122414"/>
              <a:ext cx="628782" cy="1277215"/>
            </a:xfrm>
            <a:custGeom>
              <a:avLst/>
              <a:gdLst>
                <a:gd name="T0" fmla="*/ 0 w 46"/>
                <a:gd name="T1" fmla="*/ 11 h 94"/>
                <a:gd name="T2" fmla="*/ 36 w 46"/>
                <a:gd name="T3" fmla="*/ 47 h 94"/>
                <a:gd name="T4" fmla="*/ 0 w 46"/>
                <a:gd name="T5" fmla="*/ 84 h 94"/>
                <a:gd name="T6" fmla="*/ 0 w 46"/>
                <a:gd name="T7" fmla="*/ 94 h 94"/>
                <a:gd name="T8" fmla="*/ 46 w 46"/>
                <a:gd name="T9" fmla="*/ 47 h 94"/>
                <a:gd name="T10" fmla="*/ 0 w 46"/>
                <a:gd name="T11" fmla="*/ 0 h 94"/>
                <a:gd name="T12" fmla="*/ 0 w 46"/>
                <a:gd name="T13" fmla="*/ 11 h 94"/>
              </a:gdLst>
              <a:ahLst/>
              <a:cxnLst>
                <a:cxn ang="0">
                  <a:pos x="T0" y="T1"/>
                </a:cxn>
                <a:cxn ang="0">
                  <a:pos x="T2" y="T3"/>
                </a:cxn>
                <a:cxn ang="0">
                  <a:pos x="T4" y="T5"/>
                </a:cxn>
                <a:cxn ang="0">
                  <a:pos x="T6" y="T7"/>
                </a:cxn>
                <a:cxn ang="0">
                  <a:pos x="T8" y="T9"/>
                </a:cxn>
                <a:cxn ang="0">
                  <a:pos x="T10" y="T11"/>
                </a:cxn>
                <a:cxn ang="0">
                  <a:pos x="T12" y="T13"/>
                </a:cxn>
              </a:cxnLst>
              <a:rect l="0" t="0" r="r" b="b"/>
              <a:pathLst>
                <a:path w="46" h="94">
                  <a:moveTo>
                    <a:pt x="0" y="11"/>
                  </a:moveTo>
                  <a:cubicBezTo>
                    <a:pt x="20" y="11"/>
                    <a:pt x="36" y="27"/>
                    <a:pt x="36" y="47"/>
                  </a:cubicBezTo>
                  <a:cubicBezTo>
                    <a:pt x="36" y="67"/>
                    <a:pt x="20" y="83"/>
                    <a:pt x="0" y="84"/>
                  </a:cubicBezTo>
                  <a:cubicBezTo>
                    <a:pt x="0" y="94"/>
                    <a:pt x="0" y="94"/>
                    <a:pt x="0" y="94"/>
                  </a:cubicBezTo>
                  <a:cubicBezTo>
                    <a:pt x="25" y="94"/>
                    <a:pt x="46" y="73"/>
                    <a:pt x="46" y="47"/>
                  </a:cubicBezTo>
                  <a:cubicBezTo>
                    <a:pt x="46" y="21"/>
                    <a:pt x="25" y="0"/>
                    <a:pt x="0" y="0"/>
                  </a:cubicBezTo>
                  <a:lnTo>
                    <a:pt x="0" y="11"/>
                  </a:lnTo>
                  <a:close/>
                </a:path>
              </a:pathLst>
            </a:custGeom>
            <a:solidFill>
              <a:srgbClr val="97D1C5"/>
            </a:solidFill>
            <a:ln>
              <a:noFill/>
            </a:ln>
          </p:spPr>
          <p:txBody>
            <a:bodyPr vert="horz" wrap="square" lIns="91440" tIns="45720" rIns="91440" bIns="45720" numCol="1" anchor="t" anchorCtr="0" compatLnSpc="1"/>
            <a:p>
              <a:endParaRPr lang="en-US"/>
            </a:p>
          </p:txBody>
        </p:sp>
        <p:sp>
          <p:nvSpPr>
            <p:cNvPr id="16" name="Freeform 19"/>
            <p:cNvSpPr/>
            <p:nvPr>
              <p:custDataLst>
                <p:tags r:id="rId8"/>
              </p:custDataLst>
            </p:nvPr>
          </p:nvSpPr>
          <p:spPr bwMode="auto">
            <a:xfrm>
              <a:off x="3197371" y="5122413"/>
              <a:ext cx="643192" cy="1277215"/>
            </a:xfrm>
            <a:custGeom>
              <a:avLst/>
              <a:gdLst>
                <a:gd name="T0" fmla="*/ 47 w 47"/>
                <a:gd name="T1" fmla="*/ 84 h 94"/>
                <a:gd name="T2" fmla="*/ 10 w 47"/>
                <a:gd name="T3" fmla="*/ 47 h 94"/>
                <a:gd name="T4" fmla="*/ 47 w 47"/>
                <a:gd name="T5" fmla="*/ 11 h 94"/>
                <a:gd name="T6" fmla="*/ 47 w 47"/>
                <a:gd name="T7" fmla="*/ 0 h 94"/>
                <a:gd name="T8" fmla="*/ 0 w 47"/>
                <a:gd name="T9" fmla="*/ 47 h 94"/>
                <a:gd name="T10" fmla="*/ 47 w 47"/>
                <a:gd name="T11" fmla="*/ 94 h 94"/>
                <a:gd name="T12" fmla="*/ 47 w 47"/>
                <a:gd name="T13" fmla="*/ 84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84"/>
                  </a:moveTo>
                  <a:cubicBezTo>
                    <a:pt x="27" y="83"/>
                    <a:pt x="10" y="67"/>
                    <a:pt x="10" y="47"/>
                  </a:cubicBezTo>
                  <a:cubicBezTo>
                    <a:pt x="10" y="27"/>
                    <a:pt x="27" y="11"/>
                    <a:pt x="47" y="11"/>
                  </a:cubicBezTo>
                  <a:cubicBezTo>
                    <a:pt x="47" y="0"/>
                    <a:pt x="47" y="0"/>
                    <a:pt x="47" y="0"/>
                  </a:cubicBezTo>
                  <a:cubicBezTo>
                    <a:pt x="21" y="0"/>
                    <a:pt x="0" y="21"/>
                    <a:pt x="0" y="47"/>
                  </a:cubicBezTo>
                  <a:cubicBezTo>
                    <a:pt x="0" y="73"/>
                    <a:pt x="21" y="94"/>
                    <a:pt x="47" y="94"/>
                  </a:cubicBezTo>
                  <a:lnTo>
                    <a:pt x="47" y="84"/>
                  </a:lnTo>
                  <a:close/>
                </a:path>
              </a:pathLst>
            </a:custGeom>
            <a:solidFill>
              <a:srgbClr val="3489CC"/>
            </a:solidFill>
            <a:ln>
              <a:noFill/>
            </a:ln>
          </p:spPr>
          <p:txBody>
            <a:bodyPr vert="horz" wrap="square" lIns="91440" tIns="45720" rIns="91440" bIns="45720" numCol="1" anchor="t" anchorCtr="0" compatLnSpc="1"/>
            <a:p>
              <a:endParaRPr lang="en-US"/>
            </a:p>
          </p:txBody>
        </p:sp>
        <p:sp>
          <p:nvSpPr>
            <p:cNvPr id="17" name="Freeform 20"/>
            <p:cNvSpPr/>
            <p:nvPr/>
          </p:nvSpPr>
          <p:spPr bwMode="auto">
            <a:xfrm>
              <a:off x="3840563" y="3980126"/>
              <a:ext cx="628782" cy="1277215"/>
            </a:xfrm>
            <a:custGeom>
              <a:avLst/>
              <a:gdLst>
                <a:gd name="T0" fmla="*/ 0 w 46"/>
                <a:gd name="T1" fmla="*/ 11 h 94"/>
                <a:gd name="T2" fmla="*/ 36 w 46"/>
                <a:gd name="T3" fmla="*/ 47 h 94"/>
                <a:gd name="T4" fmla="*/ 0 w 46"/>
                <a:gd name="T5" fmla="*/ 84 h 94"/>
                <a:gd name="T6" fmla="*/ 0 w 46"/>
                <a:gd name="T7" fmla="*/ 94 h 94"/>
                <a:gd name="T8" fmla="*/ 46 w 46"/>
                <a:gd name="T9" fmla="*/ 47 h 94"/>
                <a:gd name="T10" fmla="*/ 0 w 46"/>
                <a:gd name="T11" fmla="*/ 0 h 94"/>
                <a:gd name="T12" fmla="*/ 0 w 46"/>
                <a:gd name="T13" fmla="*/ 11 h 94"/>
              </a:gdLst>
              <a:ahLst/>
              <a:cxnLst>
                <a:cxn ang="0">
                  <a:pos x="T0" y="T1"/>
                </a:cxn>
                <a:cxn ang="0">
                  <a:pos x="T2" y="T3"/>
                </a:cxn>
                <a:cxn ang="0">
                  <a:pos x="T4" y="T5"/>
                </a:cxn>
                <a:cxn ang="0">
                  <a:pos x="T6" y="T7"/>
                </a:cxn>
                <a:cxn ang="0">
                  <a:pos x="T8" y="T9"/>
                </a:cxn>
                <a:cxn ang="0">
                  <a:pos x="T10" y="T11"/>
                </a:cxn>
                <a:cxn ang="0">
                  <a:pos x="T12" y="T13"/>
                </a:cxn>
              </a:cxnLst>
              <a:rect l="0" t="0" r="r" b="b"/>
              <a:pathLst>
                <a:path w="46" h="94">
                  <a:moveTo>
                    <a:pt x="0" y="11"/>
                  </a:moveTo>
                  <a:cubicBezTo>
                    <a:pt x="20" y="11"/>
                    <a:pt x="36" y="27"/>
                    <a:pt x="36" y="47"/>
                  </a:cubicBezTo>
                  <a:cubicBezTo>
                    <a:pt x="36" y="67"/>
                    <a:pt x="20" y="84"/>
                    <a:pt x="0" y="84"/>
                  </a:cubicBezTo>
                  <a:cubicBezTo>
                    <a:pt x="0" y="94"/>
                    <a:pt x="0" y="94"/>
                    <a:pt x="0" y="94"/>
                  </a:cubicBezTo>
                  <a:cubicBezTo>
                    <a:pt x="25" y="94"/>
                    <a:pt x="46" y="73"/>
                    <a:pt x="46" y="47"/>
                  </a:cubicBezTo>
                  <a:cubicBezTo>
                    <a:pt x="46" y="22"/>
                    <a:pt x="25" y="1"/>
                    <a:pt x="0" y="0"/>
                  </a:cubicBezTo>
                  <a:lnTo>
                    <a:pt x="0" y="11"/>
                  </a:lnTo>
                  <a:close/>
                </a:path>
              </a:pathLst>
            </a:custGeom>
            <a:solidFill>
              <a:srgbClr val="3489CC"/>
            </a:solidFill>
            <a:ln>
              <a:noFill/>
            </a:ln>
          </p:spPr>
          <p:txBody>
            <a:bodyPr vert="horz" wrap="square" lIns="91440" tIns="45720" rIns="91440" bIns="45720" numCol="1" anchor="t" anchorCtr="0" compatLnSpc="1"/>
            <a:p>
              <a:endParaRPr lang="en-US"/>
            </a:p>
          </p:txBody>
        </p:sp>
        <p:grpSp>
          <p:nvGrpSpPr>
            <p:cNvPr id="18" name="Group 44"/>
            <p:cNvGrpSpPr/>
            <p:nvPr/>
          </p:nvGrpSpPr>
          <p:grpSpPr>
            <a:xfrm>
              <a:off x="3593544" y="5487998"/>
              <a:ext cx="502838" cy="584202"/>
              <a:chOff x="2593975" y="4225925"/>
              <a:chExt cx="490538" cy="569912"/>
            </a:xfrm>
            <a:solidFill>
              <a:schemeClr val="accent4"/>
            </a:solidFill>
          </p:grpSpPr>
          <p:sp>
            <p:nvSpPr>
              <p:cNvPr id="19" name="Freeform 18"/>
              <p:cNvSpPr/>
              <p:nvPr>
                <p:custDataLst>
                  <p:tags r:id="rId9"/>
                </p:custDataLst>
              </p:nvPr>
            </p:nvSpPr>
            <p:spPr bwMode="auto">
              <a:xfrm>
                <a:off x="2773363" y="4384675"/>
                <a:ext cx="131763" cy="252412"/>
              </a:xfrm>
              <a:custGeom>
                <a:avLst/>
                <a:gdLst>
                  <a:gd name="T0" fmla="*/ 445 w 827"/>
                  <a:gd name="T1" fmla="*/ 0 h 1593"/>
                  <a:gd name="T2" fmla="*/ 498 w 827"/>
                  <a:gd name="T3" fmla="*/ 8 h 1593"/>
                  <a:gd name="T4" fmla="*/ 515 w 827"/>
                  <a:gd name="T5" fmla="*/ 47 h 1593"/>
                  <a:gd name="T6" fmla="*/ 516 w 827"/>
                  <a:gd name="T7" fmla="*/ 123 h 1593"/>
                  <a:gd name="T8" fmla="*/ 525 w 827"/>
                  <a:gd name="T9" fmla="*/ 163 h 1593"/>
                  <a:gd name="T10" fmla="*/ 563 w 827"/>
                  <a:gd name="T11" fmla="*/ 178 h 1593"/>
                  <a:gd name="T12" fmla="*/ 691 w 827"/>
                  <a:gd name="T13" fmla="*/ 207 h 1593"/>
                  <a:gd name="T14" fmla="*/ 767 w 827"/>
                  <a:gd name="T15" fmla="*/ 246 h 1593"/>
                  <a:gd name="T16" fmla="*/ 771 w 827"/>
                  <a:gd name="T17" fmla="*/ 287 h 1593"/>
                  <a:gd name="T18" fmla="*/ 726 w 827"/>
                  <a:gd name="T19" fmla="*/ 434 h 1593"/>
                  <a:gd name="T20" fmla="*/ 700 w 827"/>
                  <a:gd name="T21" fmla="*/ 455 h 1593"/>
                  <a:gd name="T22" fmla="*/ 621 w 827"/>
                  <a:gd name="T23" fmla="*/ 425 h 1593"/>
                  <a:gd name="T24" fmla="*/ 473 w 827"/>
                  <a:gd name="T25" fmla="*/ 396 h 1593"/>
                  <a:gd name="T26" fmla="*/ 377 w 827"/>
                  <a:gd name="T27" fmla="*/ 402 h 1593"/>
                  <a:gd name="T28" fmla="*/ 315 w 827"/>
                  <a:gd name="T29" fmla="*/ 437 h 1593"/>
                  <a:gd name="T30" fmla="*/ 291 w 827"/>
                  <a:gd name="T31" fmla="*/ 496 h 1593"/>
                  <a:gd name="T32" fmla="*/ 314 w 827"/>
                  <a:gd name="T33" fmla="*/ 557 h 1593"/>
                  <a:gd name="T34" fmla="*/ 402 w 827"/>
                  <a:gd name="T35" fmla="*/ 618 h 1593"/>
                  <a:gd name="T36" fmla="*/ 572 w 827"/>
                  <a:gd name="T37" fmla="*/ 691 h 1593"/>
                  <a:gd name="T38" fmla="*/ 712 w 827"/>
                  <a:gd name="T39" fmla="*/ 778 h 1593"/>
                  <a:gd name="T40" fmla="*/ 791 w 827"/>
                  <a:gd name="T41" fmla="*/ 886 h 1593"/>
                  <a:gd name="T42" fmla="*/ 826 w 827"/>
                  <a:gd name="T43" fmla="*/ 1009 h 1593"/>
                  <a:gd name="T44" fmla="*/ 812 w 827"/>
                  <a:gd name="T45" fmla="*/ 1137 h 1593"/>
                  <a:gd name="T46" fmla="*/ 747 w 827"/>
                  <a:gd name="T47" fmla="*/ 1256 h 1593"/>
                  <a:gd name="T48" fmla="*/ 640 w 827"/>
                  <a:gd name="T49" fmla="*/ 1345 h 1593"/>
                  <a:gd name="T50" fmla="*/ 535 w 827"/>
                  <a:gd name="T51" fmla="*/ 1387 h 1593"/>
                  <a:gd name="T52" fmla="*/ 506 w 827"/>
                  <a:gd name="T53" fmla="*/ 1423 h 1593"/>
                  <a:gd name="T54" fmla="*/ 505 w 827"/>
                  <a:gd name="T55" fmla="*/ 1545 h 1593"/>
                  <a:gd name="T56" fmla="*/ 489 w 827"/>
                  <a:gd name="T57" fmla="*/ 1585 h 1593"/>
                  <a:gd name="T58" fmla="*/ 404 w 827"/>
                  <a:gd name="T59" fmla="*/ 1593 h 1593"/>
                  <a:gd name="T60" fmla="*/ 318 w 827"/>
                  <a:gd name="T61" fmla="*/ 1584 h 1593"/>
                  <a:gd name="T62" fmla="*/ 300 w 827"/>
                  <a:gd name="T63" fmla="*/ 1542 h 1593"/>
                  <a:gd name="T64" fmla="*/ 299 w 827"/>
                  <a:gd name="T65" fmla="*/ 1446 h 1593"/>
                  <a:gd name="T66" fmla="*/ 288 w 827"/>
                  <a:gd name="T67" fmla="*/ 1413 h 1593"/>
                  <a:gd name="T68" fmla="*/ 244 w 827"/>
                  <a:gd name="T69" fmla="*/ 1401 h 1593"/>
                  <a:gd name="T70" fmla="*/ 94 w 827"/>
                  <a:gd name="T71" fmla="*/ 1365 h 1593"/>
                  <a:gd name="T72" fmla="*/ 14 w 827"/>
                  <a:gd name="T73" fmla="*/ 1325 h 1593"/>
                  <a:gd name="T74" fmla="*/ 0 w 827"/>
                  <a:gd name="T75" fmla="*/ 1293 h 1593"/>
                  <a:gd name="T76" fmla="*/ 23 w 827"/>
                  <a:gd name="T77" fmla="*/ 1198 h 1593"/>
                  <a:gd name="T78" fmla="*/ 51 w 827"/>
                  <a:gd name="T79" fmla="*/ 1113 h 1593"/>
                  <a:gd name="T80" fmla="*/ 78 w 827"/>
                  <a:gd name="T81" fmla="*/ 1102 h 1593"/>
                  <a:gd name="T82" fmla="*/ 159 w 827"/>
                  <a:gd name="T83" fmla="*/ 1137 h 1593"/>
                  <a:gd name="T84" fmla="*/ 325 w 827"/>
                  <a:gd name="T85" fmla="*/ 1180 h 1593"/>
                  <a:gd name="T86" fmla="*/ 435 w 827"/>
                  <a:gd name="T87" fmla="*/ 1173 h 1593"/>
                  <a:gd name="T88" fmla="*/ 512 w 827"/>
                  <a:gd name="T89" fmla="*/ 1132 h 1593"/>
                  <a:gd name="T90" fmla="*/ 542 w 827"/>
                  <a:gd name="T91" fmla="*/ 1070 h 1593"/>
                  <a:gd name="T92" fmla="*/ 529 w 827"/>
                  <a:gd name="T93" fmla="*/ 1004 h 1593"/>
                  <a:gd name="T94" fmla="*/ 471 w 827"/>
                  <a:gd name="T95" fmla="*/ 946 h 1593"/>
                  <a:gd name="T96" fmla="*/ 369 w 827"/>
                  <a:gd name="T97" fmla="*/ 898 h 1593"/>
                  <a:gd name="T98" fmla="*/ 233 w 827"/>
                  <a:gd name="T99" fmla="*/ 840 h 1593"/>
                  <a:gd name="T100" fmla="*/ 126 w 827"/>
                  <a:gd name="T101" fmla="*/ 772 h 1593"/>
                  <a:gd name="T102" fmla="*/ 54 w 827"/>
                  <a:gd name="T103" fmla="*/ 691 h 1593"/>
                  <a:gd name="T104" fmla="*/ 15 w 827"/>
                  <a:gd name="T105" fmla="*/ 591 h 1593"/>
                  <a:gd name="T106" fmla="*/ 15 w 827"/>
                  <a:gd name="T107" fmla="*/ 467 h 1593"/>
                  <a:gd name="T108" fmla="*/ 58 w 827"/>
                  <a:gd name="T109" fmla="*/ 351 h 1593"/>
                  <a:gd name="T110" fmla="*/ 139 w 827"/>
                  <a:gd name="T111" fmla="*/ 263 h 1593"/>
                  <a:gd name="T112" fmla="*/ 254 w 827"/>
                  <a:gd name="T113" fmla="*/ 203 h 1593"/>
                  <a:gd name="T114" fmla="*/ 300 w 827"/>
                  <a:gd name="T115" fmla="*/ 183 h 1593"/>
                  <a:gd name="T116" fmla="*/ 314 w 827"/>
                  <a:gd name="T117" fmla="*/ 156 h 1593"/>
                  <a:gd name="T118" fmla="*/ 315 w 827"/>
                  <a:gd name="T119" fmla="*/ 87 h 1593"/>
                  <a:gd name="T120" fmla="*/ 320 w 827"/>
                  <a:gd name="T121" fmla="*/ 21 h 1593"/>
                  <a:gd name="T122" fmla="*/ 352 w 827"/>
                  <a:gd name="T123" fmla="*/ 1 h 1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7" h="1593">
                    <a:moveTo>
                      <a:pt x="371" y="0"/>
                    </a:moveTo>
                    <a:lnTo>
                      <a:pt x="415" y="0"/>
                    </a:lnTo>
                    <a:lnTo>
                      <a:pt x="445" y="0"/>
                    </a:lnTo>
                    <a:lnTo>
                      <a:pt x="468" y="1"/>
                    </a:lnTo>
                    <a:lnTo>
                      <a:pt x="485" y="3"/>
                    </a:lnTo>
                    <a:lnTo>
                      <a:pt x="498" y="8"/>
                    </a:lnTo>
                    <a:lnTo>
                      <a:pt x="506" y="17"/>
                    </a:lnTo>
                    <a:lnTo>
                      <a:pt x="512" y="29"/>
                    </a:lnTo>
                    <a:lnTo>
                      <a:pt x="515" y="47"/>
                    </a:lnTo>
                    <a:lnTo>
                      <a:pt x="516" y="70"/>
                    </a:lnTo>
                    <a:lnTo>
                      <a:pt x="516" y="99"/>
                    </a:lnTo>
                    <a:lnTo>
                      <a:pt x="516" y="123"/>
                    </a:lnTo>
                    <a:lnTo>
                      <a:pt x="517" y="141"/>
                    </a:lnTo>
                    <a:lnTo>
                      <a:pt x="519" y="154"/>
                    </a:lnTo>
                    <a:lnTo>
                      <a:pt x="525" y="163"/>
                    </a:lnTo>
                    <a:lnTo>
                      <a:pt x="533" y="169"/>
                    </a:lnTo>
                    <a:lnTo>
                      <a:pt x="545" y="173"/>
                    </a:lnTo>
                    <a:lnTo>
                      <a:pt x="563" y="178"/>
                    </a:lnTo>
                    <a:lnTo>
                      <a:pt x="586" y="181"/>
                    </a:lnTo>
                    <a:lnTo>
                      <a:pt x="640" y="192"/>
                    </a:lnTo>
                    <a:lnTo>
                      <a:pt x="691" y="207"/>
                    </a:lnTo>
                    <a:lnTo>
                      <a:pt x="742" y="228"/>
                    </a:lnTo>
                    <a:lnTo>
                      <a:pt x="756" y="236"/>
                    </a:lnTo>
                    <a:lnTo>
                      <a:pt x="767" y="246"/>
                    </a:lnTo>
                    <a:lnTo>
                      <a:pt x="772" y="258"/>
                    </a:lnTo>
                    <a:lnTo>
                      <a:pt x="775" y="271"/>
                    </a:lnTo>
                    <a:lnTo>
                      <a:pt x="771" y="287"/>
                    </a:lnTo>
                    <a:lnTo>
                      <a:pt x="753" y="352"/>
                    </a:lnTo>
                    <a:lnTo>
                      <a:pt x="733" y="416"/>
                    </a:lnTo>
                    <a:lnTo>
                      <a:pt x="726" y="434"/>
                    </a:lnTo>
                    <a:lnTo>
                      <a:pt x="720" y="446"/>
                    </a:lnTo>
                    <a:lnTo>
                      <a:pt x="711" y="452"/>
                    </a:lnTo>
                    <a:lnTo>
                      <a:pt x="700" y="455"/>
                    </a:lnTo>
                    <a:lnTo>
                      <a:pt x="686" y="451"/>
                    </a:lnTo>
                    <a:lnTo>
                      <a:pt x="668" y="445"/>
                    </a:lnTo>
                    <a:lnTo>
                      <a:pt x="621" y="425"/>
                    </a:lnTo>
                    <a:lnTo>
                      <a:pt x="573" y="410"/>
                    </a:lnTo>
                    <a:lnTo>
                      <a:pt x="524" y="400"/>
                    </a:lnTo>
                    <a:lnTo>
                      <a:pt x="473" y="396"/>
                    </a:lnTo>
                    <a:lnTo>
                      <a:pt x="422" y="396"/>
                    </a:lnTo>
                    <a:lnTo>
                      <a:pt x="399" y="398"/>
                    </a:lnTo>
                    <a:lnTo>
                      <a:pt x="377" y="402"/>
                    </a:lnTo>
                    <a:lnTo>
                      <a:pt x="356" y="409"/>
                    </a:lnTo>
                    <a:lnTo>
                      <a:pt x="333" y="422"/>
                    </a:lnTo>
                    <a:lnTo>
                      <a:pt x="315" y="437"/>
                    </a:lnTo>
                    <a:lnTo>
                      <a:pt x="302" y="456"/>
                    </a:lnTo>
                    <a:lnTo>
                      <a:pt x="295" y="475"/>
                    </a:lnTo>
                    <a:lnTo>
                      <a:pt x="291" y="496"/>
                    </a:lnTo>
                    <a:lnTo>
                      <a:pt x="293" y="517"/>
                    </a:lnTo>
                    <a:lnTo>
                      <a:pt x="301" y="538"/>
                    </a:lnTo>
                    <a:lnTo>
                      <a:pt x="314" y="557"/>
                    </a:lnTo>
                    <a:lnTo>
                      <a:pt x="333" y="575"/>
                    </a:lnTo>
                    <a:lnTo>
                      <a:pt x="366" y="598"/>
                    </a:lnTo>
                    <a:lnTo>
                      <a:pt x="402" y="618"/>
                    </a:lnTo>
                    <a:lnTo>
                      <a:pt x="440" y="635"/>
                    </a:lnTo>
                    <a:lnTo>
                      <a:pt x="506" y="662"/>
                    </a:lnTo>
                    <a:lnTo>
                      <a:pt x="572" y="691"/>
                    </a:lnTo>
                    <a:lnTo>
                      <a:pt x="635" y="724"/>
                    </a:lnTo>
                    <a:lnTo>
                      <a:pt x="676" y="749"/>
                    </a:lnTo>
                    <a:lnTo>
                      <a:pt x="712" y="778"/>
                    </a:lnTo>
                    <a:lnTo>
                      <a:pt x="743" y="811"/>
                    </a:lnTo>
                    <a:lnTo>
                      <a:pt x="770" y="847"/>
                    </a:lnTo>
                    <a:lnTo>
                      <a:pt x="791" y="886"/>
                    </a:lnTo>
                    <a:lnTo>
                      <a:pt x="808" y="925"/>
                    </a:lnTo>
                    <a:lnTo>
                      <a:pt x="819" y="967"/>
                    </a:lnTo>
                    <a:lnTo>
                      <a:pt x="826" y="1009"/>
                    </a:lnTo>
                    <a:lnTo>
                      <a:pt x="827" y="1052"/>
                    </a:lnTo>
                    <a:lnTo>
                      <a:pt x="822" y="1095"/>
                    </a:lnTo>
                    <a:lnTo>
                      <a:pt x="812" y="1137"/>
                    </a:lnTo>
                    <a:lnTo>
                      <a:pt x="796" y="1179"/>
                    </a:lnTo>
                    <a:lnTo>
                      <a:pt x="775" y="1218"/>
                    </a:lnTo>
                    <a:lnTo>
                      <a:pt x="747" y="1256"/>
                    </a:lnTo>
                    <a:lnTo>
                      <a:pt x="715" y="1290"/>
                    </a:lnTo>
                    <a:lnTo>
                      <a:pt x="679" y="1320"/>
                    </a:lnTo>
                    <a:lnTo>
                      <a:pt x="640" y="1345"/>
                    </a:lnTo>
                    <a:lnTo>
                      <a:pt x="598" y="1366"/>
                    </a:lnTo>
                    <a:lnTo>
                      <a:pt x="553" y="1380"/>
                    </a:lnTo>
                    <a:lnTo>
                      <a:pt x="535" y="1387"/>
                    </a:lnTo>
                    <a:lnTo>
                      <a:pt x="521" y="1396"/>
                    </a:lnTo>
                    <a:lnTo>
                      <a:pt x="512" y="1407"/>
                    </a:lnTo>
                    <a:lnTo>
                      <a:pt x="506" y="1423"/>
                    </a:lnTo>
                    <a:lnTo>
                      <a:pt x="505" y="1442"/>
                    </a:lnTo>
                    <a:lnTo>
                      <a:pt x="506" y="1493"/>
                    </a:lnTo>
                    <a:lnTo>
                      <a:pt x="505" y="1545"/>
                    </a:lnTo>
                    <a:lnTo>
                      <a:pt x="504" y="1562"/>
                    </a:lnTo>
                    <a:lnTo>
                      <a:pt x="497" y="1575"/>
                    </a:lnTo>
                    <a:lnTo>
                      <a:pt x="489" y="1585"/>
                    </a:lnTo>
                    <a:lnTo>
                      <a:pt x="475" y="1590"/>
                    </a:lnTo>
                    <a:lnTo>
                      <a:pt x="459" y="1593"/>
                    </a:lnTo>
                    <a:lnTo>
                      <a:pt x="404" y="1593"/>
                    </a:lnTo>
                    <a:lnTo>
                      <a:pt x="348" y="1593"/>
                    </a:lnTo>
                    <a:lnTo>
                      <a:pt x="331" y="1590"/>
                    </a:lnTo>
                    <a:lnTo>
                      <a:pt x="318" y="1584"/>
                    </a:lnTo>
                    <a:lnTo>
                      <a:pt x="308" y="1574"/>
                    </a:lnTo>
                    <a:lnTo>
                      <a:pt x="302" y="1559"/>
                    </a:lnTo>
                    <a:lnTo>
                      <a:pt x="300" y="1542"/>
                    </a:lnTo>
                    <a:lnTo>
                      <a:pt x="300" y="1505"/>
                    </a:lnTo>
                    <a:lnTo>
                      <a:pt x="299" y="1466"/>
                    </a:lnTo>
                    <a:lnTo>
                      <a:pt x="299" y="1446"/>
                    </a:lnTo>
                    <a:lnTo>
                      <a:pt x="298" y="1431"/>
                    </a:lnTo>
                    <a:lnTo>
                      <a:pt x="293" y="1421"/>
                    </a:lnTo>
                    <a:lnTo>
                      <a:pt x="288" y="1413"/>
                    </a:lnTo>
                    <a:lnTo>
                      <a:pt x="278" y="1407"/>
                    </a:lnTo>
                    <a:lnTo>
                      <a:pt x="264" y="1404"/>
                    </a:lnTo>
                    <a:lnTo>
                      <a:pt x="244" y="1401"/>
                    </a:lnTo>
                    <a:lnTo>
                      <a:pt x="193" y="1392"/>
                    </a:lnTo>
                    <a:lnTo>
                      <a:pt x="142" y="1380"/>
                    </a:lnTo>
                    <a:lnTo>
                      <a:pt x="94" y="1365"/>
                    </a:lnTo>
                    <a:lnTo>
                      <a:pt x="46" y="1345"/>
                    </a:lnTo>
                    <a:lnTo>
                      <a:pt x="28" y="1335"/>
                    </a:lnTo>
                    <a:lnTo>
                      <a:pt x="14" y="1325"/>
                    </a:lnTo>
                    <a:lnTo>
                      <a:pt x="5" y="1317"/>
                    </a:lnTo>
                    <a:lnTo>
                      <a:pt x="1" y="1306"/>
                    </a:lnTo>
                    <a:lnTo>
                      <a:pt x="0" y="1293"/>
                    </a:lnTo>
                    <a:lnTo>
                      <a:pt x="2" y="1277"/>
                    </a:lnTo>
                    <a:lnTo>
                      <a:pt x="6" y="1256"/>
                    </a:lnTo>
                    <a:lnTo>
                      <a:pt x="23" y="1198"/>
                    </a:lnTo>
                    <a:lnTo>
                      <a:pt x="39" y="1142"/>
                    </a:lnTo>
                    <a:lnTo>
                      <a:pt x="45" y="1125"/>
                    </a:lnTo>
                    <a:lnTo>
                      <a:pt x="51" y="1113"/>
                    </a:lnTo>
                    <a:lnTo>
                      <a:pt x="58" y="1105"/>
                    </a:lnTo>
                    <a:lnTo>
                      <a:pt x="67" y="1102"/>
                    </a:lnTo>
                    <a:lnTo>
                      <a:pt x="78" y="1102"/>
                    </a:lnTo>
                    <a:lnTo>
                      <a:pt x="90" y="1107"/>
                    </a:lnTo>
                    <a:lnTo>
                      <a:pt x="106" y="1113"/>
                    </a:lnTo>
                    <a:lnTo>
                      <a:pt x="159" y="1137"/>
                    </a:lnTo>
                    <a:lnTo>
                      <a:pt x="212" y="1157"/>
                    </a:lnTo>
                    <a:lnTo>
                      <a:pt x="268" y="1170"/>
                    </a:lnTo>
                    <a:lnTo>
                      <a:pt x="325" y="1180"/>
                    </a:lnTo>
                    <a:lnTo>
                      <a:pt x="363" y="1182"/>
                    </a:lnTo>
                    <a:lnTo>
                      <a:pt x="399" y="1180"/>
                    </a:lnTo>
                    <a:lnTo>
                      <a:pt x="435" y="1173"/>
                    </a:lnTo>
                    <a:lnTo>
                      <a:pt x="469" y="1161"/>
                    </a:lnTo>
                    <a:lnTo>
                      <a:pt x="493" y="1148"/>
                    </a:lnTo>
                    <a:lnTo>
                      <a:pt x="512" y="1132"/>
                    </a:lnTo>
                    <a:lnTo>
                      <a:pt x="527" y="1113"/>
                    </a:lnTo>
                    <a:lnTo>
                      <a:pt x="537" y="1092"/>
                    </a:lnTo>
                    <a:lnTo>
                      <a:pt x="542" y="1070"/>
                    </a:lnTo>
                    <a:lnTo>
                      <a:pt x="542" y="1049"/>
                    </a:lnTo>
                    <a:lnTo>
                      <a:pt x="539" y="1026"/>
                    </a:lnTo>
                    <a:lnTo>
                      <a:pt x="529" y="1004"/>
                    </a:lnTo>
                    <a:lnTo>
                      <a:pt x="516" y="983"/>
                    </a:lnTo>
                    <a:lnTo>
                      <a:pt x="496" y="964"/>
                    </a:lnTo>
                    <a:lnTo>
                      <a:pt x="471" y="946"/>
                    </a:lnTo>
                    <a:lnTo>
                      <a:pt x="444" y="929"/>
                    </a:lnTo>
                    <a:lnTo>
                      <a:pt x="414" y="916"/>
                    </a:lnTo>
                    <a:lnTo>
                      <a:pt x="369" y="898"/>
                    </a:lnTo>
                    <a:lnTo>
                      <a:pt x="323" y="879"/>
                    </a:lnTo>
                    <a:lnTo>
                      <a:pt x="278" y="860"/>
                    </a:lnTo>
                    <a:lnTo>
                      <a:pt x="233" y="840"/>
                    </a:lnTo>
                    <a:lnTo>
                      <a:pt x="189" y="816"/>
                    </a:lnTo>
                    <a:lnTo>
                      <a:pt x="157" y="795"/>
                    </a:lnTo>
                    <a:lnTo>
                      <a:pt x="126" y="772"/>
                    </a:lnTo>
                    <a:lnTo>
                      <a:pt x="98" y="747"/>
                    </a:lnTo>
                    <a:lnTo>
                      <a:pt x="74" y="720"/>
                    </a:lnTo>
                    <a:lnTo>
                      <a:pt x="54" y="691"/>
                    </a:lnTo>
                    <a:lnTo>
                      <a:pt x="37" y="660"/>
                    </a:lnTo>
                    <a:lnTo>
                      <a:pt x="24" y="627"/>
                    </a:lnTo>
                    <a:lnTo>
                      <a:pt x="15" y="591"/>
                    </a:lnTo>
                    <a:lnTo>
                      <a:pt x="10" y="553"/>
                    </a:lnTo>
                    <a:lnTo>
                      <a:pt x="10" y="513"/>
                    </a:lnTo>
                    <a:lnTo>
                      <a:pt x="15" y="467"/>
                    </a:lnTo>
                    <a:lnTo>
                      <a:pt x="25" y="425"/>
                    </a:lnTo>
                    <a:lnTo>
                      <a:pt x="39" y="386"/>
                    </a:lnTo>
                    <a:lnTo>
                      <a:pt x="58" y="351"/>
                    </a:lnTo>
                    <a:lnTo>
                      <a:pt x="81" y="318"/>
                    </a:lnTo>
                    <a:lnTo>
                      <a:pt x="108" y="289"/>
                    </a:lnTo>
                    <a:lnTo>
                      <a:pt x="139" y="263"/>
                    </a:lnTo>
                    <a:lnTo>
                      <a:pt x="174" y="240"/>
                    </a:lnTo>
                    <a:lnTo>
                      <a:pt x="212" y="220"/>
                    </a:lnTo>
                    <a:lnTo>
                      <a:pt x="254" y="203"/>
                    </a:lnTo>
                    <a:lnTo>
                      <a:pt x="274" y="195"/>
                    </a:lnTo>
                    <a:lnTo>
                      <a:pt x="289" y="190"/>
                    </a:lnTo>
                    <a:lnTo>
                      <a:pt x="300" y="183"/>
                    </a:lnTo>
                    <a:lnTo>
                      <a:pt x="308" y="177"/>
                    </a:lnTo>
                    <a:lnTo>
                      <a:pt x="312" y="168"/>
                    </a:lnTo>
                    <a:lnTo>
                      <a:pt x="314" y="156"/>
                    </a:lnTo>
                    <a:lnTo>
                      <a:pt x="315" y="141"/>
                    </a:lnTo>
                    <a:lnTo>
                      <a:pt x="315" y="120"/>
                    </a:lnTo>
                    <a:lnTo>
                      <a:pt x="315" y="87"/>
                    </a:lnTo>
                    <a:lnTo>
                      <a:pt x="315" y="56"/>
                    </a:lnTo>
                    <a:lnTo>
                      <a:pt x="316" y="36"/>
                    </a:lnTo>
                    <a:lnTo>
                      <a:pt x="320" y="21"/>
                    </a:lnTo>
                    <a:lnTo>
                      <a:pt x="326" y="10"/>
                    </a:lnTo>
                    <a:lnTo>
                      <a:pt x="336" y="5"/>
                    </a:lnTo>
                    <a:lnTo>
                      <a:pt x="352" y="1"/>
                    </a:lnTo>
                    <a:lnTo>
                      <a:pt x="371" y="0"/>
                    </a:lnTo>
                    <a:close/>
                  </a:path>
                </a:pathLst>
              </a:custGeom>
              <a:solidFill>
                <a:srgbClr val="97D1C5"/>
              </a:solidFill>
              <a:ln w="0">
                <a:noFill/>
                <a:prstDash val="solid"/>
                <a:round/>
              </a:ln>
            </p:spPr>
            <p:txBody>
              <a:bodyPr vert="horz" wrap="square" lIns="91440" tIns="45720" rIns="91440" bIns="45720" numCol="1" anchor="t" anchorCtr="0" compatLnSpc="1"/>
              <a:p>
                <a:endParaRPr lang="en-US"/>
              </a:p>
            </p:txBody>
          </p:sp>
          <p:sp>
            <p:nvSpPr>
              <p:cNvPr id="20" name="Freeform 19"/>
              <p:cNvSpPr>
                <a:spLocks noEditPoints="1"/>
              </p:cNvSpPr>
              <p:nvPr>
                <p:custDataLst>
                  <p:tags r:id="rId10"/>
                </p:custDataLst>
              </p:nvPr>
            </p:nvSpPr>
            <p:spPr bwMode="auto">
              <a:xfrm>
                <a:off x="2593975" y="4225925"/>
                <a:ext cx="490538" cy="569912"/>
              </a:xfrm>
              <a:custGeom>
                <a:avLst/>
                <a:gdLst>
                  <a:gd name="T0" fmla="*/ 1277 w 3088"/>
                  <a:gd name="T1" fmla="*/ 663 h 3592"/>
                  <a:gd name="T2" fmla="*/ 955 w 3088"/>
                  <a:gd name="T3" fmla="*/ 791 h 3592"/>
                  <a:gd name="T4" fmla="*/ 689 w 3088"/>
                  <a:gd name="T5" fmla="*/ 1004 h 3592"/>
                  <a:gd name="T6" fmla="*/ 496 w 3088"/>
                  <a:gd name="T7" fmla="*/ 1284 h 3592"/>
                  <a:gd name="T8" fmla="*/ 391 w 3088"/>
                  <a:gd name="T9" fmla="*/ 1617 h 3592"/>
                  <a:gd name="T10" fmla="*/ 391 w 3088"/>
                  <a:gd name="T11" fmla="*/ 1976 h 3592"/>
                  <a:gd name="T12" fmla="*/ 496 w 3088"/>
                  <a:gd name="T13" fmla="*/ 2308 h 3592"/>
                  <a:gd name="T14" fmla="*/ 689 w 3088"/>
                  <a:gd name="T15" fmla="*/ 2589 h 3592"/>
                  <a:gd name="T16" fmla="*/ 955 w 3088"/>
                  <a:gd name="T17" fmla="*/ 2801 h 3592"/>
                  <a:gd name="T18" fmla="*/ 1277 w 3088"/>
                  <a:gd name="T19" fmla="*/ 2929 h 3592"/>
                  <a:gd name="T20" fmla="*/ 1630 w 3088"/>
                  <a:gd name="T21" fmla="*/ 2958 h 3592"/>
                  <a:gd name="T22" fmla="*/ 1959 w 3088"/>
                  <a:gd name="T23" fmla="*/ 2884 h 3592"/>
                  <a:gd name="T24" fmla="*/ 2246 w 3088"/>
                  <a:gd name="T25" fmla="*/ 2726 h 3592"/>
                  <a:gd name="T26" fmla="*/ 2475 w 3088"/>
                  <a:gd name="T27" fmla="*/ 2497 h 3592"/>
                  <a:gd name="T28" fmla="*/ 2634 w 3088"/>
                  <a:gd name="T29" fmla="*/ 2211 h 3592"/>
                  <a:gd name="T30" fmla="*/ 2706 w 3088"/>
                  <a:gd name="T31" fmla="*/ 1883 h 3592"/>
                  <a:gd name="T32" fmla="*/ 2679 w 3088"/>
                  <a:gd name="T33" fmla="*/ 1529 h 3592"/>
                  <a:gd name="T34" fmla="*/ 2551 w 3088"/>
                  <a:gd name="T35" fmla="*/ 1208 h 3592"/>
                  <a:gd name="T36" fmla="*/ 2337 w 3088"/>
                  <a:gd name="T37" fmla="*/ 944 h 3592"/>
                  <a:gd name="T38" fmla="*/ 2057 w 3088"/>
                  <a:gd name="T39" fmla="*/ 750 h 3592"/>
                  <a:gd name="T40" fmla="*/ 1725 w 3088"/>
                  <a:gd name="T41" fmla="*/ 646 h 3592"/>
                  <a:gd name="T42" fmla="*/ 1557 w 3088"/>
                  <a:gd name="T43" fmla="*/ 1 h 3592"/>
                  <a:gd name="T44" fmla="*/ 1621 w 3088"/>
                  <a:gd name="T45" fmla="*/ 39 h 3592"/>
                  <a:gd name="T46" fmla="*/ 2010 w 3088"/>
                  <a:gd name="T47" fmla="*/ 278 h 3592"/>
                  <a:gd name="T48" fmla="*/ 2427 w 3088"/>
                  <a:gd name="T49" fmla="*/ 456 h 3592"/>
                  <a:gd name="T50" fmla="*/ 2828 w 3088"/>
                  <a:gd name="T51" fmla="*/ 546 h 3592"/>
                  <a:gd name="T52" fmla="*/ 3051 w 3088"/>
                  <a:gd name="T53" fmla="*/ 577 h 3592"/>
                  <a:gd name="T54" fmla="*/ 3087 w 3088"/>
                  <a:gd name="T55" fmla="*/ 630 h 3592"/>
                  <a:gd name="T56" fmla="*/ 3086 w 3088"/>
                  <a:gd name="T57" fmla="*/ 1810 h 3592"/>
                  <a:gd name="T58" fmla="*/ 3046 w 3088"/>
                  <a:gd name="T59" fmla="*/ 2262 h 3592"/>
                  <a:gd name="T60" fmla="*/ 2938 w 3088"/>
                  <a:gd name="T61" fmla="*/ 2537 h 3592"/>
                  <a:gd name="T62" fmla="*/ 2757 w 3088"/>
                  <a:gd name="T63" fmla="*/ 2805 h 3592"/>
                  <a:gd name="T64" fmla="*/ 2484 w 3088"/>
                  <a:gd name="T65" fmla="*/ 3078 h 3592"/>
                  <a:gd name="T66" fmla="*/ 2171 w 3088"/>
                  <a:gd name="T67" fmla="*/ 3300 h 3592"/>
                  <a:gd name="T68" fmla="*/ 1796 w 3088"/>
                  <a:gd name="T69" fmla="*/ 3494 h 3592"/>
                  <a:gd name="T70" fmla="*/ 1549 w 3088"/>
                  <a:gd name="T71" fmla="*/ 3592 h 3592"/>
                  <a:gd name="T72" fmla="*/ 1296 w 3088"/>
                  <a:gd name="T73" fmla="*/ 3499 h 3592"/>
                  <a:gd name="T74" fmla="*/ 891 w 3088"/>
                  <a:gd name="T75" fmla="*/ 3284 h 3592"/>
                  <a:gd name="T76" fmla="*/ 525 w 3088"/>
                  <a:gd name="T77" fmla="*/ 3005 h 3592"/>
                  <a:gd name="T78" fmla="*/ 282 w 3088"/>
                  <a:gd name="T79" fmla="*/ 2741 h 3592"/>
                  <a:gd name="T80" fmla="*/ 118 w 3088"/>
                  <a:gd name="T81" fmla="*/ 2469 h 3592"/>
                  <a:gd name="T82" fmla="*/ 25 w 3088"/>
                  <a:gd name="T83" fmla="*/ 2161 h 3592"/>
                  <a:gd name="T84" fmla="*/ 0 w 3088"/>
                  <a:gd name="T85" fmla="*/ 1506 h 3592"/>
                  <a:gd name="T86" fmla="*/ 3 w 3088"/>
                  <a:gd name="T87" fmla="*/ 621 h 3592"/>
                  <a:gd name="T88" fmla="*/ 44 w 3088"/>
                  <a:gd name="T89" fmla="*/ 575 h 3592"/>
                  <a:gd name="T90" fmla="*/ 324 w 3088"/>
                  <a:gd name="T91" fmla="*/ 541 h 3592"/>
                  <a:gd name="T92" fmla="*/ 764 w 3088"/>
                  <a:gd name="T93" fmla="*/ 420 h 3592"/>
                  <a:gd name="T94" fmla="*/ 1176 w 3088"/>
                  <a:gd name="T95" fmla="*/ 224 h 3592"/>
                  <a:gd name="T96" fmla="*/ 1489 w 3088"/>
                  <a:gd name="T97" fmla="*/ 24 h 3592"/>
                  <a:gd name="T98" fmla="*/ 1545 w 3088"/>
                  <a:gd name="T99" fmla="*/ 0 h 3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88" h="3592">
                    <a:moveTo>
                      <a:pt x="1544" y="632"/>
                    </a:moveTo>
                    <a:lnTo>
                      <a:pt x="1453" y="635"/>
                    </a:lnTo>
                    <a:lnTo>
                      <a:pt x="1363" y="646"/>
                    </a:lnTo>
                    <a:lnTo>
                      <a:pt x="1277" y="663"/>
                    </a:lnTo>
                    <a:lnTo>
                      <a:pt x="1192" y="686"/>
                    </a:lnTo>
                    <a:lnTo>
                      <a:pt x="1110" y="715"/>
                    </a:lnTo>
                    <a:lnTo>
                      <a:pt x="1031" y="750"/>
                    </a:lnTo>
                    <a:lnTo>
                      <a:pt x="955" y="791"/>
                    </a:lnTo>
                    <a:lnTo>
                      <a:pt x="883" y="837"/>
                    </a:lnTo>
                    <a:lnTo>
                      <a:pt x="814" y="888"/>
                    </a:lnTo>
                    <a:lnTo>
                      <a:pt x="749" y="944"/>
                    </a:lnTo>
                    <a:lnTo>
                      <a:pt x="689" y="1004"/>
                    </a:lnTo>
                    <a:lnTo>
                      <a:pt x="634" y="1068"/>
                    </a:lnTo>
                    <a:lnTo>
                      <a:pt x="583" y="1136"/>
                    </a:lnTo>
                    <a:lnTo>
                      <a:pt x="537" y="1208"/>
                    </a:lnTo>
                    <a:lnTo>
                      <a:pt x="496" y="1284"/>
                    </a:lnTo>
                    <a:lnTo>
                      <a:pt x="461" y="1363"/>
                    </a:lnTo>
                    <a:lnTo>
                      <a:pt x="432" y="1445"/>
                    </a:lnTo>
                    <a:lnTo>
                      <a:pt x="409" y="1529"/>
                    </a:lnTo>
                    <a:lnTo>
                      <a:pt x="391" y="1617"/>
                    </a:lnTo>
                    <a:lnTo>
                      <a:pt x="381" y="1705"/>
                    </a:lnTo>
                    <a:lnTo>
                      <a:pt x="378" y="1796"/>
                    </a:lnTo>
                    <a:lnTo>
                      <a:pt x="381" y="1887"/>
                    </a:lnTo>
                    <a:lnTo>
                      <a:pt x="391" y="1976"/>
                    </a:lnTo>
                    <a:lnTo>
                      <a:pt x="409" y="2063"/>
                    </a:lnTo>
                    <a:lnTo>
                      <a:pt x="432" y="2148"/>
                    </a:lnTo>
                    <a:lnTo>
                      <a:pt x="461" y="2229"/>
                    </a:lnTo>
                    <a:lnTo>
                      <a:pt x="496" y="2308"/>
                    </a:lnTo>
                    <a:lnTo>
                      <a:pt x="537" y="2383"/>
                    </a:lnTo>
                    <a:lnTo>
                      <a:pt x="583" y="2456"/>
                    </a:lnTo>
                    <a:lnTo>
                      <a:pt x="634" y="2524"/>
                    </a:lnTo>
                    <a:lnTo>
                      <a:pt x="689" y="2589"/>
                    </a:lnTo>
                    <a:lnTo>
                      <a:pt x="749" y="2649"/>
                    </a:lnTo>
                    <a:lnTo>
                      <a:pt x="814" y="2705"/>
                    </a:lnTo>
                    <a:lnTo>
                      <a:pt x="883" y="2755"/>
                    </a:lnTo>
                    <a:lnTo>
                      <a:pt x="955" y="2801"/>
                    </a:lnTo>
                    <a:lnTo>
                      <a:pt x="1031" y="2842"/>
                    </a:lnTo>
                    <a:lnTo>
                      <a:pt x="1110" y="2877"/>
                    </a:lnTo>
                    <a:lnTo>
                      <a:pt x="1192" y="2906"/>
                    </a:lnTo>
                    <a:lnTo>
                      <a:pt x="1277" y="2929"/>
                    </a:lnTo>
                    <a:lnTo>
                      <a:pt x="1363" y="2947"/>
                    </a:lnTo>
                    <a:lnTo>
                      <a:pt x="1453" y="2957"/>
                    </a:lnTo>
                    <a:lnTo>
                      <a:pt x="1544" y="2961"/>
                    </a:lnTo>
                    <a:lnTo>
                      <a:pt x="1630" y="2958"/>
                    </a:lnTo>
                    <a:lnTo>
                      <a:pt x="1716" y="2948"/>
                    </a:lnTo>
                    <a:lnTo>
                      <a:pt x="1799" y="2933"/>
                    </a:lnTo>
                    <a:lnTo>
                      <a:pt x="1881" y="2911"/>
                    </a:lnTo>
                    <a:lnTo>
                      <a:pt x="1959" y="2884"/>
                    </a:lnTo>
                    <a:lnTo>
                      <a:pt x="2036" y="2853"/>
                    </a:lnTo>
                    <a:lnTo>
                      <a:pt x="2109" y="2815"/>
                    </a:lnTo>
                    <a:lnTo>
                      <a:pt x="2179" y="2773"/>
                    </a:lnTo>
                    <a:lnTo>
                      <a:pt x="2246" y="2726"/>
                    </a:lnTo>
                    <a:lnTo>
                      <a:pt x="2309" y="2674"/>
                    </a:lnTo>
                    <a:lnTo>
                      <a:pt x="2369" y="2620"/>
                    </a:lnTo>
                    <a:lnTo>
                      <a:pt x="2424" y="2559"/>
                    </a:lnTo>
                    <a:lnTo>
                      <a:pt x="2475" y="2497"/>
                    </a:lnTo>
                    <a:lnTo>
                      <a:pt x="2522" y="2430"/>
                    </a:lnTo>
                    <a:lnTo>
                      <a:pt x="2564" y="2360"/>
                    </a:lnTo>
                    <a:lnTo>
                      <a:pt x="2601" y="2287"/>
                    </a:lnTo>
                    <a:lnTo>
                      <a:pt x="2634" y="2211"/>
                    </a:lnTo>
                    <a:lnTo>
                      <a:pt x="2660" y="2133"/>
                    </a:lnTo>
                    <a:lnTo>
                      <a:pt x="2682" y="2052"/>
                    </a:lnTo>
                    <a:lnTo>
                      <a:pt x="2698" y="1969"/>
                    </a:lnTo>
                    <a:lnTo>
                      <a:pt x="2706" y="1883"/>
                    </a:lnTo>
                    <a:lnTo>
                      <a:pt x="2710" y="1796"/>
                    </a:lnTo>
                    <a:lnTo>
                      <a:pt x="2706" y="1705"/>
                    </a:lnTo>
                    <a:lnTo>
                      <a:pt x="2697" y="1617"/>
                    </a:lnTo>
                    <a:lnTo>
                      <a:pt x="2679" y="1529"/>
                    </a:lnTo>
                    <a:lnTo>
                      <a:pt x="2656" y="1445"/>
                    </a:lnTo>
                    <a:lnTo>
                      <a:pt x="2627" y="1363"/>
                    </a:lnTo>
                    <a:lnTo>
                      <a:pt x="2591" y="1284"/>
                    </a:lnTo>
                    <a:lnTo>
                      <a:pt x="2551" y="1208"/>
                    </a:lnTo>
                    <a:lnTo>
                      <a:pt x="2505" y="1136"/>
                    </a:lnTo>
                    <a:lnTo>
                      <a:pt x="2453" y="1068"/>
                    </a:lnTo>
                    <a:lnTo>
                      <a:pt x="2397" y="1004"/>
                    </a:lnTo>
                    <a:lnTo>
                      <a:pt x="2337" y="944"/>
                    </a:lnTo>
                    <a:lnTo>
                      <a:pt x="2274" y="888"/>
                    </a:lnTo>
                    <a:lnTo>
                      <a:pt x="2205" y="837"/>
                    </a:lnTo>
                    <a:lnTo>
                      <a:pt x="2132" y="791"/>
                    </a:lnTo>
                    <a:lnTo>
                      <a:pt x="2057" y="750"/>
                    </a:lnTo>
                    <a:lnTo>
                      <a:pt x="1978" y="715"/>
                    </a:lnTo>
                    <a:lnTo>
                      <a:pt x="1896" y="686"/>
                    </a:lnTo>
                    <a:lnTo>
                      <a:pt x="1811" y="663"/>
                    </a:lnTo>
                    <a:lnTo>
                      <a:pt x="1725" y="646"/>
                    </a:lnTo>
                    <a:lnTo>
                      <a:pt x="1635" y="635"/>
                    </a:lnTo>
                    <a:lnTo>
                      <a:pt x="1544" y="632"/>
                    </a:lnTo>
                    <a:close/>
                    <a:moveTo>
                      <a:pt x="1545" y="0"/>
                    </a:moveTo>
                    <a:lnTo>
                      <a:pt x="1557" y="1"/>
                    </a:lnTo>
                    <a:lnTo>
                      <a:pt x="1569" y="6"/>
                    </a:lnTo>
                    <a:lnTo>
                      <a:pt x="1583" y="14"/>
                    </a:lnTo>
                    <a:lnTo>
                      <a:pt x="1600" y="25"/>
                    </a:lnTo>
                    <a:lnTo>
                      <a:pt x="1621" y="39"/>
                    </a:lnTo>
                    <a:lnTo>
                      <a:pt x="1716" y="104"/>
                    </a:lnTo>
                    <a:lnTo>
                      <a:pt x="1812" y="165"/>
                    </a:lnTo>
                    <a:lnTo>
                      <a:pt x="1910" y="223"/>
                    </a:lnTo>
                    <a:lnTo>
                      <a:pt x="2010" y="278"/>
                    </a:lnTo>
                    <a:lnTo>
                      <a:pt x="2112" y="329"/>
                    </a:lnTo>
                    <a:lnTo>
                      <a:pt x="2215" y="375"/>
                    </a:lnTo>
                    <a:lnTo>
                      <a:pt x="2320" y="418"/>
                    </a:lnTo>
                    <a:lnTo>
                      <a:pt x="2427" y="456"/>
                    </a:lnTo>
                    <a:lnTo>
                      <a:pt x="2537" y="489"/>
                    </a:lnTo>
                    <a:lnTo>
                      <a:pt x="2648" y="516"/>
                    </a:lnTo>
                    <a:lnTo>
                      <a:pt x="2738" y="532"/>
                    </a:lnTo>
                    <a:lnTo>
                      <a:pt x="2828" y="546"/>
                    </a:lnTo>
                    <a:lnTo>
                      <a:pt x="2919" y="556"/>
                    </a:lnTo>
                    <a:lnTo>
                      <a:pt x="3010" y="567"/>
                    </a:lnTo>
                    <a:lnTo>
                      <a:pt x="3032" y="572"/>
                    </a:lnTo>
                    <a:lnTo>
                      <a:pt x="3051" y="577"/>
                    </a:lnTo>
                    <a:lnTo>
                      <a:pt x="3065" y="586"/>
                    </a:lnTo>
                    <a:lnTo>
                      <a:pt x="3075" y="597"/>
                    </a:lnTo>
                    <a:lnTo>
                      <a:pt x="3082" y="611"/>
                    </a:lnTo>
                    <a:lnTo>
                      <a:pt x="3087" y="630"/>
                    </a:lnTo>
                    <a:lnTo>
                      <a:pt x="3088" y="653"/>
                    </a:lnTo>
                    <a:lnTo>
                      <a:pt x="3088" y="1352"/>
                    </a:lnTo>
                    <a:lnTo>
                      <a:pt x="3088" y="1580"/>
                    </a:lnTo>
                    <a:lnTo>
                      <a:pt x="3086" y="1810"/>
                    </a:lnTo>
                    <a:lnTo>
                      <a:pt x="3080" y="2039"/>
                    </a:lnTo>
                    <a:lnTo>
                      <a:pt x="3074" y="2115"/>
                    </a:lnTo>
                    <a:lnTo>
                      <a:pt x="3063" y="2190"/>
                    </a:lnTo>
                    <a:lnTo>
                      <a:pt x="3046" y="2262"/>
                    </a:lnTo>
                    <a:lnTo>
                      <a:pt x="3025" y="2333"/>
                    </a:lnTo>
                    <a:lnTo>
                      <a:pt x="3000" y="2402"/>
                    </a:lnTo>
                    <a:lnTo>
                      <a:pt x="2972" y="2470"/>
                    </a:lnTo>
                    <a:lnTo>
                      <a:pt x="2938" y="2537"/>
                    </a:lnTo>
                    <a:lnTo>
                      <a:pt x="2900" y="2601"/>
                    </a:lnTo>
                    <a:lnTo>
                      <a:pt x="2860" y="2664"/>
                    </a:lnTo>
                    <a:lnTo>
                      <a:pt x="2817" y="2727"/>
                    </a:lnTo>
                    <a:lnTo>
                      <a:pt x="2757" y="2805"/>
                    </a:lnTo>
                    <a:lnTo>
                      <a:pt x="2693" y="2878"/>
                    </a:lnTo>
                    <a:lnTo>
                      <a:pt x="2627" y="2948"/>
                    </a:lnTo>
                    <a:lnTo>
                      <a:pt x="2556" y="3015"/>
                    </a:lnTo>
                    <a:lnTo>
                      <a:pt x="2484" y="3078"/>
                    </a:lnTo>
                    <a:lnTo>
                      <a:pt x="2410" y="3138"/>
                    </a:lnTo>
                    <a:lnTo>
                      <a:pt x="2332" y="3195"/>
                    </a:lnTo>
                    <a:lnTo>
                      <a:pt x="2252" y="3249"/>
                    </a:lnTo>
                    <a:lnTo>
                      <a:pt x="2171" y="3300"/>
                    </a:lnTo>
                    <a:lnTo>
                      <a:pt x="2086" y="3349"/>
                    </a:lnTo>
                    <a:lnTo>
                      <a:pt x="2001" y="3396"/>
                    </a:lnTo>
                    <a:lnTo>
                      <a:pt x="1900" y="3447"/>
                    </a:lnTo>
                    <a:lnTo>
                      <a:pt x="1796" y="3494"/>
                    </a:lnTo>
                    <a:lnTo>
                      <a:pt x="1692" y="3540"/>
                    </a:lnTo>
                    <a:lnTo>
                      <a:pt x="1588" y="3583"/>
                    </a:lnTo>
                    <a:lnTo>
                      <a:pt x="1570" y="3590"/>
                    </a:lnTo>
                    <a:lnTo>
                      <a:pt x="1549" y="3592"/>
                    </a:lnTo>
                    <a:lnTo>
                      <a:pt x="1530" y="3592"/>
                    </a:lnTo>
                    <a:lnTo>
                      <a:pt x="1511" y="3588"/>
                    </a:lnTo>
                    <a:lnTo>
                      <a:pt x="1404" y="3545"/>
                    </a:lnTo>
                    <a:lnTo>
                      <a:pt x="1296" y="3499"/>
                    </a:lnTo>
                    <a:lnTo>
                      <a:pt x="1192" y="3451"/>
                    </a:lnTo>
                    <a:lnTo>
                      <a:pt x="1089" y="3399"/>
                    </a:lnTo>
                    <a:lnTo>
                      <a:pt x="989" y="3343"/>
                    </a:lnTo>
                    <a:lnTo>
                      <a:pt x="891" y="3284"/>
                    </a:lnTo>
                    <a:lnTo>
                      <a:pt x="796" y="3220"/>
                    </a:lnTo>
                    <a:lnTo>
                      <a:pt x="702" y="3152"/>
                    </a:lnTo>
                    <a:lnTo>
                      <a:pt x="613" y="3081"/>
                    </a:lnTo>
                    <a:lnTo>
                      <a:pt x="525" y="3005"/>
                    </a:lnTo>
                    <a:lnTo>
                      <a:pt x="440" y="2924"/>
                    </a:lnTo>
                    <a:lnTo>
                      <a:pt x="385" y="2865"/>
                    </a:lnTo>
                    <a:lnTo>
                      <a:pt x="331" y="2803"/>
                    </a:lnTo>
                    <a:lnTo>
                      <a:pt x="282" y="2741"/>
                    </a:lnTo>
                    <a:lnTo>
                      <a:pt x="234" y="2677"/>
                    </a:lnTo>
                    <a:lnTo>
                      <a:pt x="192" y="2610"/>
                    </a:lnTo>
                    <a:lnTo>
                      <a:pt x="153" y="2540"/>
                    </a:lnTo>
                    <a:lnTo>
                      <a:pt x="118" y="2469"/>
                    </a:lnTo>
                    <a:lnTo>
                      <a:pt x="88" y="2394"/>
                    </a:lnTo>
                    <a:lnTo>
                      <a:pt x="62" y="2318"/>
                    </a:lnTo>
                    <a:lnTo>
                      <a:pt x="42" y="2239"/>
                    </a:lnTo>
                    <a:lnTo>
                      <a:pt x="25" y="2161"/>
                    </a:lnTo>
                    <a:lnTo>
                      <a:pt x="13" y="2084"/>
                    </a:lnTo>
                    <a:lnTo>
                      <a:pt x="5" y="2004"/>
                    </a:lnTo>
                    <a:lnTo>
                      <a:pt x="3" y="1925"/>
                    </a:lnTo>
                    <a:lnTo>
                      <a:pt x="0" y="1506"/>
                    </a:lnTo>
                    <a:lnTo>
                      <a:pt x="0" y="1087"/>
                    </a:lnTo>
                    <a:lnTo>
                      <a:pt x="1" y="668"/>
                    </a:lnTo>
                    <a:lnTo>
                      <a:pt x="1" y="642"/>
                    </a:lnTo>
                    <a:lnTo>
                      <a:pt x="3" y="621"/>
                    </a:lnTo>
                    <a:lnTo>
                      <a:pt x="9" y="604"/>
                    </a:lnTo>
                    <a:lnTo>
                      <a:pt x="16" y="591"/>
                    </a:lnTo>
                    <a:lnTo>
                      <a:pt x="28" y="582"/>
                    </a:lnTo>
                    <a:lnTo>
                      <a:pt x="44" y="575"/>
                    </a:lnTo>
                    <a:lnTo>
                      <a:pt x="65" y="571"/>
                    </a:lnTo>
                    <a:lnTo>
                      <a:pt x="91" y="569"/>
                    </a:lnTo>
                    <a:lnTo>
                      <a:pt x="209" y="558"/>
                    </a:lnTo>
                    <a:lnTo>
                      <a:pt x="324" y="541"/>
                    </a:lnTo>
                    <a:lnTo>
                      <a:pt x="437" y="518"/>
                    </a:lnTo>
                    <a:lnTo>
                      <a:pt x="548" y="491"/>
                    </a:lnTo>
                    <a:lnTo>
                      <a:pt x="657" y="458"/>
                    </a:lnTo>
                    <a:lnTo>
                      <a:pt x="764" y="420"/>
                    </a:lnTo>
                    <a:lnTo>
                      <a:pt x="869" y="377"/>
                    </a:lnTo>
                    <a:lnTo>
                      <a:pt x="973" y="330"/>
                    </a:lnTo>
                    <a:lnTo>
                      <a:pt x="1075" y="279"/>
                    </a:lnTo>
                    <a:lnTo>
                      <a:pt x="1176" y="224"/>
                    </a:lnTo>
                    <a:lnTo>
                      <a:pt x="1274" y="165"/>
                    </a:lnTo>
                    <a:lnTo>
                      <a:pt x="1372" y="102"/>
                    </a:lnTo>
                    <a:lnTo>
                      <a:pt x="1468" y="38"/>
                    </a:lnTo>
                    <a:lnTo>
                      <a:pt x="1489" y="24"/>
                    </a:lnTo>
                    <a:lnTo>
                      <a:pt x="1507" y="13"/>
                    </a:lnTo>
                    <a:lnTo>
                      <a:pt x="1521" y="5"/>
                    </a:lnTo>
                    <a:lnTo>
                      <a:pt x="1534" y="1"/>
                    </a:lnTo>
                    <a:lnTo>
                      <a:pt x="1545" y="0"/>
                    </a:lnTo>
                    <a:close/>
                  </a:path>
                </a:pathLst>
              </a:custGeom>
              <a:solidFill>
                <a:srgbClr val="97D1C5"/>
              </a:solidFill>
              <a:ln w="0">
                <a:noFill/>
                <a:prstDash val="solid"/>
                <a:round/>
              </a:ln>
            </p:spPr>
            <p:txBody>
              <a:bodyPr vert="horz" wrap="square" lIns="91440" tIns="45720" rIns="91440" bIns="45720" numCol="1" anchor="t" anchorCtr="0" compatLnSpc="1"/>
              <a:p>
                <a:endParaRPr lang="en-US"/>
              </a:p>
            </p:txBody>
          </p:sp>
        </p:grpSp>
        <p:sp>
          <p:nvSpPr>
            <p:cNvPr id="21" name="Freeform 47"/>
            <p:cNvSpPr/>
            <p:nvPr>
              <p:custDataLst>
                <p:tags r:id="rId11"/>
              </p:custDataLst>
            </p:nvPr>
          </p:nvSpPr>
          <p:spPr bwMode="auto">
            <a:xfrm>
              <a:off x="3515569" y="4353160"/>
              <a:ext cx="593966" cy="554910"/>
            </a:xfrm>
            <a:custGeom>
              <a:avLst/>
              <a:gdLst>
                <a:gd name="connsiteX0" fmla="*/ 104775 w 579438"/>
                <a:gd name="connsiteY0" fmla="*/ 158750 h 541337"/>
                <a:gd name="connsiteX1" fmla="*/ 99193 w 579438"/>
                <a:gd name="connsiteY1" fmla="*/ 170591 h 541337"/>
                <a:gd name="connsiteX2" fmla="*/ 94569 w 579438"/>
                <a:gd name="connsiteY2" fmla="*/ 183072 h 541337"/>
                <a:gd name="connsiteX3" fmla="*/ 90741 w 579438"/>
                <a:gd name="connsiteY3" fmla="*/ 195872 h 541337"/>
                <a:gd name="connsiteX4" fmla="*/ 87552 w 579438"/>
                <a:gd name="connsiteY4" fmla="*/ 208833 h 541337"/>
                <a:gd name="connsiteX5" fmla="*/ 85478 w 579438"/>
                <a:gd name="connsiteY5" fmla="*/ 222434 h 541337"/>
                <a:gd name="connsiteX6" fmla="*/ 84043 w 579438"/>
                <a:gd name="connsiteY6" fmla="*/ 235875 h 541337"/>
                <a:gd name="connsiteX7" fmla="*/ 83724 w 579438"/>
                <a:gd name="connsiteY7" fmla="*/ 249955 h 541337"/>
                <a:gd name="connsiteX8" fmla="*/ 83724 w 579438"/>
                <a:gd name="connsiteY8" fmla="*/ 252196 h 541337"/>
                <a:gd name="connsiteX9" fmla="*/ 42420 w 579438"/>
                <a:gd name="connsiteY9" fmla="*/ 293638 h 541337"/>
                <a:gd name="connsiteX10" fmla="*/ 39071 w 579438"/>
                <a:gd name="connsiteY10" fmla="*/ 296518 h 541337"/>
                <a:gd name="connsiteX11" fmla="*/ 35244 w 579438"/>
                <a:gd name="connsiteY11" fmla="*/ 298438 h 541337"/>
                <a:gd name="connsiteX12" fmla="*/ 31257 w 579438"/>
                <a:gd name="connsiteY12" fmla="*/ 299718 h 541337"/>
                <a:gd name="connsiteX13" fmla="*/ 27111 w 579438"/>
                <a:gd name="connsiteY13" fmla="*/ 300038 h 541337"/>
                <a:gd name="connsiteX14" fmla="*/ 22964 w 579438"/>
                <a:gd name="connsiteY14" fmla="*/ 299718 h 541337"/>
                <a:gd name="connsiteX15" fmla="*/ 18977 w 579438"/>
                <a:gd name="connsiteY15" fmla="*/ 298438 h 541337"/>
                <a:gd name="connsiteX16" fmla="*/ 15150 w 579438"/>
                <a:gd name="connsiteY16" fmla="*/ 296518 h 541337"/>
                <a:gd name="connsiteX17" fmla="*/ 11642 w 579438"/>
                <a:gd name="connsiteY17" fmla="*/ 293638 h 541337"/>
                <a:gd name="connsiteX18" fmla="*/ 6379 w 579438"/>
                <a:gd name="connsiteY18" fmla="*/ 288358 h 541337"/>
                <a:gd name="connsiteX19" fmla="*/ 3508 w 579438"/>
                <a:gd name="connsiteY19" fmla="*/ 284837 h 541337"/>
                <a:gd name="connsiteX20" fmla="*/ 1595 w 579438"/>
                <a:gd name="connsiteY20" fmla="*/ 280997 h 541337"/>
                <a:gd name="connsiteX21" fmla="*/ 319 w 579438"/>
                <a:gd name="connsiteY21" fmla="*/ 276997 h 541337"/>
                <a:gd name="connsiteX22" fmla="*/ 0 w 579438"/>
                <a:gd name="connsiteY22" fmla="*/ 272837 h 541337"/>
                <a:gd name="connsiteX23" fmla="*/ 319 w 579438"/>
                <a:gd name="connsiteY23" fmla="*/ 268836 h 541337"/>
                <a:gd name="connsiteX24" fmla="*/ 1595 w 579438"/>
                <a:gd name="connsiteY24" fmla="*/ 264676 h 541337"/>
                <a:gd name="connsiteX25" fmla="*/ 3508 w 579438"/>
                <a:gd name="connsiteY25" fmla="*/ 260996 h 541337"/>
                <a:gd name="connsiteX26" fmla="*/ 6379 w 579438"/>
                <a:gd name="connsiteY26" fmla="*/ 257316 h 541337"/>
                <a:gd name="connsiteX27" fmla="*/ 288526 w 579438"/>
                <a:gd name="connsiteY27" fmla="*/ 71437 h 541337"/>
                <a:gd name="connsiteX28" fmla="*/ 301526 w 579438"/>
                <a:gd name="connsiteY28" fmla="*/ 71755 h 541337"/>
                <a:gd name="connsiteX29" fmla="*/ 314367 w 579438"/>
                <a:gd name="connsiteY29" fmla="*/ 73185 h 541337"/>
                <a:gd name="connsiteX30" fmla="*/ 326733 w 579438"/>
                <a:gd name="connsiteY30" fmla="*/ 75568 h 541337"/>
                <a:gd name="connsiteX31" fmla="*/ 338940 w 579438"/>
                <a:gd name="connsiteY31" fmla="*/ 78745 h 541337"/>
                <a:gd name="connsiteX32" fmla="*/ 350672 w 579438"/>
                <a:gd name="connsiteY32" fmla="*/ 82716 h 541337"/>
                <a:gd name="connsiteX33" fmla="*/ 362086 w 579438"/>
                <a:gd name="connsiteY33" fmla="*/ 87482 h 541337"/>
                <a:gd name="connsiteX34" fmla="*/ 373184 w 579438"/>
                <a:gd name="connsiteY34" fmla="*/ 93201 h 541337"/>
                <a:gd name="connsiteX35" fmla="*/ 383806 w 579438"/>
                <a:gd name="connsiteY35" fmla="*/ 99396 h 541337"/>
                <a:gd name="connsiteX36" fmla="*/ 393793 w 579438"/>
                <a:gd name="connsiteY36" fmla="*/ 106227 h 541337"/>
                <a:gd name="connsiteX37" fmla="*/ 355745 w 579438"/>
                <a:gd name="connsiteY37" fmla="*/ 144353 h 541337"/>
                <a:gd name="connsiteX38" fmla="*/ 347343 w 579438"/>
                <a:gd name="connsiteY38" fmla="*/ 139428 h 541337"/>
                <a:gd name="connsiteX39" fmla="*/ 338465 w 579438"/>
                <a:gd name="connsiteY39" fmla="*/ 134980 h 541337"/>
                <a:gd name="connsiteX40" fmla="*/ 329111 w 579438"/>
                <a:gd name="connsiteY40" fmla="*/ 131326 h 541337"/>
                <a:gd name="connsiteX41" fmla="*/ 319282 w 579438"/>
                <a:gd name="connsiteY41" fmla="*/ 128308 h 541337"/>
                <a:gd name="connsiteX42" fmla="*/ 309294 w 579438"/>
                <a:gd name="connsiteY42" fmla="*/ 126243 h 541337"/>
                <a:gd name="connsiteX43" fmla="*/ 298989 w 579438"/>
                <a:gd name="connsiteY43" fmla="*/ 124972 h 541337"/>
                <a:gd name="connsiteX44" fmla="*/ 288526 w 579438"/>
                <a:gd name="connsiteY44" fmla="*/ 124337 h 541337"/>
                <a:gd name="connsiteX45" fmla="*/ 277111 w 579438"/>
                <a:gd name="connsiteY45" fmla="*/ 124972 h 541337"/>
                <a:gd name="connsiteX46" fmla="*/ 266014 w 579438"/>
                <a:gd name="connsiteY46" fmla="*/ 126561 h 541337"/>
                <a:gd name="connsiteX47" fmla="*/ 255392 w 579438"/>
                <a:gd name="connsiteY47" fmla="*/ 128944 h 541337"/>
                <a:gd name="connsiteX48" fmla="*/ 245087 w 579438"/>
                <a:gd name="connsiteY48" fmla="*/ 132280 h 541337"/>
                <a:gd name="connsiteX49" fmla="*/ 235100 w 579438"/>
                <a:gd name="connsiteY49" fmla="*/ 136410 h 541337"/>
                <a:gd name="connsiteX50" fmla="*/ 225587 w 579438"/>
                <a:gd name="connsiteY50" fmla="*/ 141493 h 541337"/>
                <a:gd name="connsiteX51" fmla="*/ 216551 w 579438"/>
                <a:gd name="connsiteY51" fmla="*/ 147371 h 541337"/>
                <a:gd name="connsiteX52" fmla="*/ 208307 w 579438"/>
                <a:gd name="connsiteY52" fmla="*/ 153884 h 541337"/>
                <a:gd name="connsiteX53" fmla="*/ 200380 w 579438"/>
                <a:gd name="connsiteY53" fmla="*/ 161033 h 541337"/>
                <a:gd name="connsiteX54" fmla="*/ 193246 w 579438"/>
                <a:gd name="connsiteY54" fmla="*/ 168817 h 541337"/>
                <a:gd name="connsiteX55" fmla="*/ 186746 w 579438"/>
                <a:gd name="connsiteY55" fmla="*/ 177395 h 541337"/>
                <a:gd name="connsiteX56" fmla="*/ 180881 w 579438"/>
                <a:gd name="connsiteY56" fmla="*/ 186291 h 541337"/>
                <a:gd name="connsiteX57" fmla="*/ 175966 w 579438"/>
                <a:gd name="connsiteY57" fmla="*/ 195823 h 541337"/>
                <a:gd name="connsiteX58" fmla="*/ 171686 w 579438"/>
                <a:gd name="connsiteY58" fmla="*/ 205672 h 541337"/>
                <a:gd name="connsiteX59" fmla="*/ 168356 w 579438"/>
                <a:gd name="connsiteY59" fmla="*/ 216156 h 541337"/>
                <a:gd name="connsiteX60" fmla="*/ 165978 w 579438"/>
                <a:gd name="connsiteY60" fmla="*/ 226959 h 541337"/>
                <a:gd name="connsiteX61" fmla="*/ 164393 w 579438"/>
                <a:gd name="connsiteY61" fmla="*/ 238079 h 541337"/>
                <a:gd name="connsiteX62" fmla="*/ 163917 w 579438"/>
                <a:gd name="connsiteY62" fmla="*/ 249357 h 541337"/>
                <a:gd name="connsiteX63" fmla="*/ 164393 w 579438"/>
                <a:gd name="connsiteY63" fmla="*/ 260795 h 541337"/>
                <a:gd name="connsiteX64" fmla="*/ 165978 w 579438"/>
                <a:gd name="connsiteY64" fmla="*/ 271915 h 541337"/>
                <a:gd name="connsiteX65" fmla="*/ 168356 w 579438"/>
                <a:gd name="connsiteY65" fmla="*/ 282559 h 541337"/>
                <a:gd name="connsiteX66" fmla="*/ 171686 w 579438"/>
                <a:gd name="connsiteY66" fmla="*/ 292884 h 541337"/>
                <a:gd name="connsiteX67" fmla="*/ 175966 w 579438"/>
                <a:gd name="connsiteY67" fmla="*/ 302892 h 541337"/>
                <a:gd name="connsiteX68" fmla="*/ 180881 w 579438"/>
                <a:gd name="connsiteY68" fmla="*/ 312424 h 541337"/>
                <a:gd name="connsiteX69" fmla="*/ 186746 w 579438"/>
                <a:gd name="connsiteY69" fmla="*/ 321479 h 541337"/>
                <a:gd name="connsiteX70" fmla="*/ 193246 w 579438"/>
                <a:gd name="connsiteY70" fmla="*/ 329739 h 541337"/>
                <a:gd name="connsiteX71" fmla="*/ 200380 w 579438"/>
                <a:gd name="connsiteY71" fmla="*/ 337682 h 541337"/>
                <a:gd name="connsiteX72" fmla="*/ 208149 w 579438"/>
                <a:gd name="connsiteY72" fmla="*/ 344990 h 541337"/>
                <a:gd name="connsiteX73" fmla="*/ 216551 w 579438"/>
                <a:gd name="connsiteY73" fmla="*/ 351503 h 541337"/>
                <a:gd name="connsiteX74" fmla="*/ 225587 w 579438"/>
                <a:gd name="connsiteY74" fmla="*/ 357380 h 541337"/>
                <a:gd name="connsiteX75" fmla="*/ 235100 w 579438"/>
                <a:gd name="connsiteY75" fmla="*/ 362305 h 541337"/>
                <a:gd name="connsiteX76" fmla="*/ 244929 w 579438"/>
                <a:gd name="connsiteY76" fmla="*/ 366435 h 541337"/>
                <a:gd name="connsiteX77" fmla="*/ 255234 w 579438"/>
                <a:gd name="connsiteY77" fmla="*/ 369771 h 541337"/>
                <a:gd name="connsiteX78" fmla="*/ 266014 w 579438"/>
                <a:gd name="connsiteY78" fmla="*/ 372313 h 541337"/>
                <a:gd name="connsiteX79" fmla="*/ 277111 w 579438"/>
                <a:gd name="connsiteY79" fmla="*/ 373902 h 541337"/>
                <a:gd name="connsiteX80" fmla="*/ 288526 w 579438"/>
                <a:gd name="connsiteY80" fmla="*/ 374219 h 541337"/>
                <a:gd name="connsiteX81" fmla="*/ 299782 w 579438"/>
                <a:gd name="connsiteY81" fmla="*/ 373902 h 541337"/>
                <a:gd name="connsiteX82" fmla="*/ 310879 w 579438"/>
                <a:gd name="connsiteY82" fmla="*/ 372313 h 541337"/>
                <a:gd name="connsiteX83" fmla="*/ 321501 w 579438"/>
                <a:gd name="connsiteY83" fmla="*/ 369771 h 541337"/>
                <a:gd name="connsiteX84" fmla="*/ 331965 w 579438"/>
                <a:gd name="connsiteY84" fmla="*/ 366435 h 541337"/>
                <a:gd name="connsiteX85" fmla="*/ 341794 w 579438"/>
                <a:gd name="connsiteY85" fmla="*/ 362305 h 541337"/>
                <a:gd name="connsiteX86" fmla="*/ 351306 w 579438"/>
                <a:gd name="connsiteY86" fmla="*/ 357380 h 541337"/>
                <a:gd name="connsiteX87" fmla="*/ 360184 w 579438"/>
                <a:gd name="connsiteY87" fmla="*/ 351503 h 541337"/>
                <a:gd name="connsiteX88" fmla="*/ 368586 w 579438"/>
                <a:gd name="connsiteY88" fmla="*/ 344990 h 541337"/>
                <a:gd name="connsiteX89" fmla="*/ 376354 w 579438"/>
                <a:gd name="connsiteY89" fmla="*/ 337682 h 541337"/>
                <a:gd name="connsiteX90" fmla="*/ 383647 w 579438"/>
                <a:gd name="connsiteY90" fmla="*/ 329898 h 541337"/>
                <a:gd name="connsiteX91" fmla="*/ 390147 w 579438"/>
                <a:gd name="connsiteY91" fmla="*/ 321479 h 541337"/>
                <a:gd name="connsiteX92" fmla="*/ 395854 w 579438"/>
                <a:gd name="connsiteY92" fmla="*/ 312424 h 541337"/>
                <a:gd name="connsiteX93" fmla="*/ 400769 w 579438"/>
                <a:gd name="connsiteY93" fmla="*/ 302892 h 541337"/>
                <a:gd name="connsiteX94" fmla="*/ 405049 w 579438"/>
                <a:gd name="connsiteY94" fmla="*/ 293043 h 541337"/>
                <a:gd name="connsiteX95" fmla="*/ 408379 w 579438"/>
                <a:gd name="connsiteY95" fmla="*/ 282717 h 541337"/>
                <a:gd name="connsiteX96" fmla="*/ 410915 w 579438"/>
                <a:gd name="connsiteY96" fmla="*/ 271915 h 541337"/>
                <a:gd name="connsiteX97" fmla="*/ 412501 w 579438"/>
                <a:gd name="connsiteY97" fmla="*/ 260795 h 541337"/>
                <a:gd name="connsiteX98" fmla="*/ 412976 w 579438"/>
                <a:gd name="connsiteY98" fmla="*/ 249357 h 541337"/>
                <a:gd name="connsiteX99" fmla="*/ 412818 w 579438"/>
                <a:gd name="connsiteY99" fmla="*/ 243321 h 541337"/>
                <a:gd name="connsiteX100" fmla="*/ 412183 w 579438"/>
                <a:gd name="connsiteY100" fmla="*/ 237443 h 541337"/>
                <a:gd name="connsiteX101" fmla="*/ 456573 w 579438"/>
                <a:gd name="connsiteY101" fmla="*/ 192963 h 541337"/>
                <a:gd name="connsiteX102" fmla="*/ 459744 w 579438"/>
                <a:gd name="connsiteY102" fmla="*/ 203765 h 541337"/>
                <a:gd name="connsiteX103" fmla="*/ 462439 w 579438"/>
                <a:gd name="connsiteY103" fmla="*/ 214727 h 541337"/>
                <a:gd name="connsiteX104" fmla="*/ 464183 w 579438"/>
                <a:gd name="connsiteY104" fmla="*/ 226164 h 541337"/>
                <a:gd name="connsiteX105" fmla="*/ 465134 w 579438"/>
                <a:gd name="connsiteY105" fmla="*/ 237761 h 541337"/>
                <a:gd name="connsiteX106" fmla="*/ 465768 w 579438"/>
                <a:gd name="connsiteY106" fmla="*/ 249357 h 541337"/>
                <a:gd name="connsiteX107" fmla="*/ 465134 w 579438"/>
                <a:gd name="connsiteY107" fmla="*/ 262543 h 541337"/>
                <a:gd name="connsiteX108" fmla="*/ 463707 w 579438"/>
                <a:gd name="connsiteY108" fmla="*/ 275251 h 541337"/>
                <a:gd name="connsiteX109" fmla="*/ 461488 w 579438"/>
                <a:gd name="connsiteY109" fmla="*/ 287801 h 541337"/>
                <a:gd name="connsiteX110" fmla="*/ 458317 w 579438"/>
                <a:gd name="connsiteY110" fmla="*/ 300192 h 541337"/>
                <a:gd name="connsiteX111" fmla="*/ 454354 w 579438"/>
                <a:gd name="connsiteY111" fmla="*/ 311947 h 541337"/>
                <a:gd name="connsiteX112" fmla="*/ 449598 w 579438"/>
                <a:gd name="connsiteY112" fmla="*/ 323385 h 541337"/>
                <a:gd name="connsiteX113" fmla="*/ 444049 w 579438"/>
                <a:gd name="connsiteY113" fmla="*/ 334505 h 541337"/>
                <a:gd name="connsiteX114" fmla="*/ 437708 w 579438"/>
                <a:gd name="connsiteY114" fmla="*/ 345148 h 541337"/>
                <a:gd name="connsiteX115" fmla="*/ 430891 w 579438"/>
                <a:gd name="connsiteY115" fmla="*/ 355156 h 541337"/>
                <a:gd name="connsiteX116" fmla="*/ 440086 w 579438"/>
                <a:gd name="connsiteY116" fmla="*/ 364370 h 541337"/>
                <a:gd name="connsiteX117" fmla="*/ 446744 w 579438"/>
                <a:gd name="connsiteY117" fmla="*/ 357698 h 541337"/>
                <a:gd name="connsiteX118" fmla="*/ 569133 w 579438"/>
                <a:gd name="connsiteY118" fmla="*/ 480495 h 541337"/>
                <a:gd name="connsiteX119" fmla="*/ 572780 w 579438"/>
                <a:gd name="connsiteY119" fmla="*/ 484943 h 541337"/>
                <a:gd name="connsiteX120" fmla="*/ 575792 w 579438"/>
                <a:gd name="connsiteY120" fmla="*/ 489709 h 541337"/>
                <a:gd name="connsiteX121" fmla="*/ 577694 w 579438"/>
                <a:gd name="connsiteY121" fmla="*/ 494951 h 541337"/>
                <a:gd name="connsiteX122" fmla="*/ 578963 w 579438"/>
                <a:gd name="connsiteY122" fmla="*/ 500193 h 541337"/>
                <a:gd name="connsiteX123" fmla="*/ 579438 w 579438"/>
                <a:gd name="connsiteY123" fmla="*/ 505753 h 541337"/>
                <a:gd name="connsiteX124" fmla="*/ 579121 w 579438"/>
                <a:gd name="connsiteY124" fmla="*/ 511154 h 541337"/>
                <a:gd name="connsiteX125" fmla="*/ 577853 w 579438"/>
                <a:gd name="connsiteY125" fmla="*/ 516397 h 541337"/>
                <a:gd name="connsiteX126" fmla="*/ 575792 w 579438"/>
                <a:gd name="connsiteY126" fmla="*/ 521639 h 541337"/>
                <a:gd name="connsiteX127" fmla="*/ 572938 w 579438"/>
                <a:gd name="connsiteY127" fmla="*/ 526564 h 541337"/>
                <a:gd name="connsiteX128" fmla="*/ 569292 w 579438"/>
                <a:gd name="connsiteY128" fmla="*/ 531012 h 541337"/>
                <a:gd name="connsiteX129" fmla="*/ 564853 w 579438"/>
                <a:gd name="connsiteY129" fmla="*/ 534665 h 541337"/>
                <a:gd name="connsiteX130" fmla="*/ 559938 w 579438"/>
                <a:gd name="connsiteY130" fmla="*/ 537684 h 541337"/>
                <a:gd name="connsiteX131" fmla="*/ 554865 w 579438"/>
                <a:gd name="connsiteY131" fmla="*/ 539590 h 541337"/>
                <a:gd name="connsiteX132" fmla="*/ 549634 w 579438"/>
                <a:gd name="connsiteY132" fmla="*/ 540861 h 541337"/>
                <a:gd name="connsiteX133" fmla="*/ 544085 w 579438"/>
                <a:gd name="connsiteY133" fmla="*/ 541337 h 541337"/>
                <a:gd name="connsiteX134" fmla="*/ 538695 w 579438"/>
                <a:gd name="connsiteY134" fmla="*/ 540861 h 541337"/>
                <a:gd name="connsiteX135" fmla="*/ 533463 w 579438"/>
                <a:gd name="connsiteY135" fmla="*/ 539590 h 541337"/>
                <a:gd name="connsiteX136" fmla="*/ 528231 w 579438"/>
                <a:gd name="connsiteY136" fmla="*/ 537684 h 541337"/>
                <a:gd name="connsiteX137" fmla="*/ 523317 w 579438"/>
                <a:gd name="connsiteY137" fmla="*/ 534665 h 541337"/>
                <a:gd name="connsiteX138" fmla="*/ 519195 w 579438"/>
                <a:gd name="connsiteY138" fmla="*/ 531012 h 541337"/>
                <a:gd name="connsiteX139" fmla="*/ 396806 w 579438"/>
                <a:gd name="connsiteY139" fmla="*/ 408056 h 541337"/>
                <a:gd name="connsiteX140" fmla="*/ 403464 w 579438"/>
                <a:gd name="connsiteY140" fmla="*/ 401384 h 541337"/>
                <a:gd name="connsiteX141" fmla="*/ 394110 w 579438"/>
                <a:gd name="connsiteY141" fmla="*/ 392329 h 541337"/>
                <a:gd name="connsiteX142" fmla="*/ 384123 w 579438"/>
                <a:gd name="connsiteY142" fmla="*/ 399319 h 541337"/>
                <a:gd name="connsiteX143" fmla="*/ 373501 w 579438"/>
                <a:gd name="connsiteY143" fmla="*/ 405673 h 541337"/>
                <a:gd name="connsiteX144" fmla="*/ 362562 w 579438"/>
                <a:gd name="connsiteY144" fmla="*/ 411074 h 541337"/>
                <a:gd name="connsiteX145" fmla="*/ 351147 w 579438"/>
                <a:gd name="connsiteY145" fmla="*/ 415840 h 541337"/>
                <a:gd name="connsiteX146" fmla="*/ 339099 w 579438"/>
                <a:gd name="connsiteY146" fmla="*/ 419970 h 541337"/>
                <a:gd name="connsiteX147" fmla="*/ 327050 w 579438"/>
                <a:gd name="connsiteY147" fmla="*/ 423147 h 541337"/>
                <a:gd name="connsiteX148" fmla="*/ 314367 w 579438"/>
                <a:gd name="connsiteY148" fmla="*/ 425371 h 541337"/>
                <a:gd name="connsiteX149" fmla="*/ 301526 w 579438"/>
                <a:gd name="connsiteY149" fmla="*/ 426801 h 541337"/>
                <a:gd name="connsiteX150" fmla="*/ 288526 w 579438"/>
                <a:gd name="connsiteY150" fmla="*/ 427437 h 541337"/>
                <a:gd name="connsiteX151" fmla="*/ 274575 w 579438"/>
                <a:gd name="connsiteY151" fmla="*/ 426801 h 541337"/>
                <a:gd name="connsiteX152" fmla="*/ 261099 w 579438"/>
                <a:gd name="connsiteY152" fmla="*/ 425213 h 541337"/>
                <a:gd name="connsiteX153" fmla="*/ 247624 w 579438"/>
                <a:gd name="connsiteY153" fmla="*/ 422671 h 541337"/>
                <a:gd name="connsiteX154" fmla="*/ 234783 w 579438"/>
                <a:gd name="connsiteY154" fmla="*/ 419017 h 541337"/>
                <a:gd name="connsiteX155" fmla="*/ 222417 w 579438"/>
                <a:gd name="connsiteY155" fmla="*/ 414728 h 541337"/>
                <a:gd name="connsiteX156" fmla="*/ 210368 w 579438"/>
                <a:gd name="connsiteY156" fmla="*/ 409168 h 541337"/>
                <a:gd name="connsiteX157" fmla="*/ 198954 w 579438"/>
                <a:gd name="connsiteY157" fmla="*/ 402972 h 541337"/>
                <a:gd name="connsiteX158" fmla="*/ 187856 w 579438"/>
                <a:gd name="connsiteY158" fmla="*/ 396142 h 541337"/>
                <a:gd name="connsiteX159" fmla="*/ 177551 w 579438"/>
                <a:gd name="connsiteY159" fmla="*/ 388199 h 541337"/>
                <a:gd name="connsiteX160" fmla="*/ 167722 w 579438"/>
                <a:gd name="connsiteY160" fmla="*/ 379779 h 541337"/>
                <a:gd name="connsiteX161" fmla="*/ 158527 w 579438"/>
                <a:gd name="connsiteY161" fmla="*/ 370566 h 541337"/>
                <a:gd name="connsiteX162" fmla="*/ 150125 w 579438"/>
                <a:gd name="connsiteY162" fmla="*/ 360716 h 541337"/>
                <a:gd name="connsiteX163" fmla="*/ 142198 w 579438"/>
                <a:gd name="connsiteY163" fmla="*/ 350232 h 541337"/>
                <a:gd name="connsiteX164" fmla="*/ 135381 w 579438"/>
                <a:gd name="connsiteY164" fmla="*/ 339112 h 541337"/>
                <a:gd name="connsiteX165" fmla="*/ 129198 w 579438"/>
                <a:gd name="connsiteY165" fmla="*/ 327674 h 541337"/>
                <a:gd name="connsiteX166" fmla="*/ 123649 w 579438"/>
                <a:gd name="connsiteY166" fmla="*/ 315601 h 541337"/>
                <a:gd name="connsiteX167" fmla="*/ 119369 w 579438"/>
                <a:gd name="connsiteY167" fmla="*/ 303210 h 541337"/>
                <a:gd name="connsiteX168" fmla="*/ 115881 w 579438"/>
                <a:gd name="connsiteY168" fmla="*/ 290343 h 541337"/>
                <a:gd name="connsiteX169" fmla="*/ 113186 w 579438"/>
                <a:gd name="connsiteY169" fmla="*/ 276840 h 541337"/>
                <a:gd name="connsiteX170" fmla="*/ 111601 w 579438"/>
                <a:gd name="connsiteY170" fmla="*/ 263337 h 541337"/>
                <a:gd name="connsiteX171" fmla="*/ 111125 w 579438"/>
                <a:gd name="connsiteY171" fmla="*/ 249357 h 541337"/>
                <a:gd name="connsiteX172" fmla="*/ 111601 w 579438"/>
                <a:gd name="connsiteY172" fmla="*/ 235537 h 541337"/>
                <a:gd name="connsiteX173" fmla="*/ 113186 w 579438"/>
                <a:gd name="connsiteY173" fmla="*/ 221875 h 541337"/>
                <a:gd name="connsiteX174" fmla="*/ 115881 w 579438"/>
                <a:gd name="connsiteY174" fmla="*/ 208531 h 541337"/>
                <a:gd name="connsiteX175" fmla="*/ 119369 w 579438"/>
                <a:gd name="connsiteY175" fmla="*/ 195664 h 541337"/>
                <a:gd name="connsiteX176" fmla="*/ 123649 w 579438"/>
                <a:gd name="connsiteY176" fmla="*/ 183114 h 541337"/>
                <a:gd name="connsiteX177" fmla="*/ 129198 w 579438"/>
                <a:gd name="connsiteY177" fmla="*/ 171200 h 541337"/>
                <a:gd name="connsiteX178" fmla="*/ 135381 w 579438"/>
                <a:gd name="connsiteY178" fmla="*/ 159444 h 541337"/>
                <a:gd name="connsiteX179" fmla="*/ 142198 w 579438"/>
                <a:gd name="connsiteY179" fmla="*/ 148642 h 541337"/>
                <a:gd name="connsiteX180" fmla="*/ 150125 w 579438"/>
                <a:gd name="connsiteY180" fmla="*/ 138157 h 541337"/>
                <a:gd name="connsiteX181" fmla="*/ 158527 w 579438"/>
                <a:gd name="connsiteY181" fmla="*/ 128308 h 541337"/>
                <a:gd name="connsiteX182" fmla="*/ 167722 w 579438"/>
                <a:gd name="connsiteY182" fmla="*/ 119094 h 541337"/>
                <a:gd name="connsiteX183" fmla="*/ 177551 w 579438"/>
                <a:gd name="connsiteY183" fmla="*/ 110516 h 541337"/>
                <a:gd name="connsiteX184" fmla="*/ 187856 w 579438"/>
                <a:gd name="connsiteY184" fmla="*/ 102732 h 541337"/>
                <a:gd name="connsiteX185" fmla="*/ 198954 w 579438"/>
                <a:gd name="connsiteY185" fmla="*/ 95584 h 541337"/>
                <a:gd name="connsiteX186" fmla="*/ 210368 w 579438"/>
                <a:gd name="connsiteY186" fmla="*/ 89388 h 541337"/>
                <a:gd name="connsiteX187" fmla="*/ 222417 w 579438"/>
                <a:gd name="connsiteY187" fmla="*/ 84146 h 541337"/>
                <a:gd name="connsiteX188" fmla="*/ 234783 w 579438"/>
                <a:gd name="connsiteY188" fmla="*/ 79698 h 541337"/>
                <a:gd name="connsiteX189" fmla="*/ 247624 w 579438"/>
                <a:gd name="connsiteY189" fmla="*/ 76044 h 541337"/>
                <a:gd name="connsiteX190" fmla="*/ 261099 w 579438"/>
                <a:gd name="connsiteY190" fmla="*/ 73661 h 541337"/>
                <a:gd name="connsiteX191" fmla="*/ 274575 w 579438"/>
                <a:gd name="connsiteY191" fmla="*/ 72073 h 541337"/>
                <a:gd name="connsiteX192" fmla="*/ 561981 w 579438"/>
                <a:gd name="connsiteY192" fmla="*/ 0 h 541337"/>
                <a:gd name="connsiteX193" fmla="*/ 563410 w 579438"/>
                <a:gd name="connsiteY193" fmla="*/ 0 h 541337"/>
                <a:gd name="connsiteX194" fmla="*/ 567059 w 579438"/>
                <a:gd name="connsiteY194" fmla="*/ 158 h 541337"/>
                <a:gd name="connsiteX195" fmla="*/ 570074 w 579438"/>
                <a:gd name="connsiteY195" fmla="*/ 1108 h 541337"/>
                <a:gd name="connsiteX196" fmla="*/ 572613 w 579438"/>
                <a:gd name="connsiteY196" fmla="*/ 2375 h 541337"/>
                <a:gd name="connsiteX197" fmla="*/ 574359 w 579438"/>
                <a:gd name="connsiteY197" fmla="*/ 4434 h 541337"/>
                <a:gd name="connsiteX198" fmla="*/ 575628 w 579438"/>
                <a:gd name="connsiteY198" fmla="*/ 6968 h 541337"/>
                <a:gd name="connsiteX199" fmla="*/ 576263 w 579438"/>
                <a:gd name="connsiteY199" fmla="*/ 10135 h 541337"/>
                <a:gd name="connsiteX200" fmla="*/ 576263 w 579438"/>
                <a:gd name="connsiteY200" fmla="*/ 14094 h 541337"/>
                <a:gd name="connsiteX201" fmla="*/ 571820 w 579438"/>
                <a:gd name="connsiteY201" fmla="*/ 109587 h 541337"/>
                <a:gd name="connsiteX202" fmla="*/ 571661 w 579438"/>
                <a:gd name="connsiteY202" fmla="*/ 112437 h 541337"/>
                <a:gd name="connsiteX203" fmla="*/ 571185 w 579438"/>
                <a:gd name="connsiteY203" fmla="*/ 114971 h 541337"/>
                <a:gd name="connsiteX204" fmla="*/ 570233 w 579438"/>
                <a:gd name="connsiteY204" fmla="*/ 117663 h 541337"/>
                <a:gd name="connsiteX205" fmla="*/ 568964 w 579438"/>
                <a:gd name="connsiteY205" fmla="*/ 119880 h 541337"/>
                <a:gd name="connsiteX206" fmla="*/ 567059 w 579438"/>
                <a:gd name="connsiteY206" fmla="*/ 121939 h 541337"/>
                <a:gd name="connsiteX207" fmla="*/ 564520 w 579438"/>
                <a:gd name="connsiteY207" fmla="*/ 123681 h 541337"/>
                <a:gd name="connsiteX208" fmla="*/ 561823 w 579438"/>
                <a:gd name="connsiteY208" fmla="*/ 124948 h 541337"/>
                <a:gd name="connsiteX209" fmla="*/ 559601 w 579438"/>
                <a:gd name="connsiteY209" fmla="*/ 125106 h 541337"/>
                <a:gd name="connsiteX210" fmla="*/ 557380 w 579438"/>
                <a:gd name="connsiteY210" fmla="*/ 124631 h 541337"/>
                <a:gd name="connsiteX211" fmla="*/ 555475 w 579438"/>
                <a:gd name="connsiteY211" fmla="*/ 123839 h 541337"/>
                <a:gd name="connsiteX212" fmla="*/ 553571 w 579438"/>
                <a:gd name="connsiteY212" fmla="*/ 122572 h 541337"/>
                <a:gd name="connsiteX213" fmla="*/ 551984 w 579438"/>
                <a:gd name="connsiteY213" fmla="*/ 120989 h 541337"/>
                <a:gd name="connsiteX214" fmla="*/ 550239 w 579438"/>
                <a:gd name="connsiteY214" fmla="*/ 119405 h 541337"/>
                <a:gd name="connsiteX215" fmla="*/ 520723 w 579438"/>
                <a:gd name="connsiteY215" fmla="*/ 90108 h 541337"/>
                <a:gd name="connsiteX216" fmla="*/ 509774 w 579438"/>
                <a:gd name="connsiteY216" fmla="*/ 101193 h 541337"/>
                <a:gd name="connsiteX217" fmla="*/ 419324 w 579438"/>
                <a:gd name="connsiteY217" fmla="*/ 191301 h 541337"/>
                <a:gd name="connsiteX218" fmla="*/ 391713 w 579438"/>
                <a:gd name="connsiteY218" fmla="*/ 219173 h 541337"/>
                <a:gd name="connsiteX219" fmla="*/ 298564 w 579438"/>
                <a:gd name="connsiteY219" fmla="*/ 312131 h 541337"/>
                <a:gd name="connsiteX220" fmla="*/ 293169 w 579438"/>
                <a:gd name="connsiteY220" fmla="*/ 317516 h 541337"/>
                <a:gd name="connsiteX221" fmla="*/ 290313 w 579438"/>
                <a:gd name="connsiteY221" fmla="*/ 319733 h 541337"/>
                <a:gd name="connsiteX222" fmla="*/ 287298 w 579438"/>
                <a:gd name="connsiteY222" fmla="*/ 321633 h 541337"/>
                <a:gd name="connsiteX223" fmla="*/ 284124 w 579438"/>
                <a:gd name="connsiteY223" fmla="*/ 322900 h 541337"/>
                <a:gd name="connsiteX224" fmla="*/ 280633 w 579438"/>
                <a:gd name="connsiteY224" fmla="*/ 323692 h 541337"/>
                <a:gd name="connsiteX225" fmla="*/ 279681 w 579438"/>
                <a:gd name="connsiteY225" fmla="*/ 323692 h 541337"/>
                <a:gd name="connsiteX226" fmla="*/ 278888 w 579438"/>
                <a:gd name="connsiteY226" fmla="*/ 323850 h 541337"/>
                <a:gd name="connsiteX227" fmla="*/ 277935 w 579438"/>
                <a:gd name="connsiteY227" fmla="*/ 323850 h 541337"/>
                <a:gd name="connsiteX228" fmla="*/ 273810 w 579438"/>
                <a:gd name="connsiteY228" fmla="*/ 323534 h 541337"/>
                <a:gd name="connsiteX229" fmla="*/ 269843 w 579438"/>
                <a:gd name="connsiteY229" fmla="*/ 322267 h 541337"/>
                <a:gd name="connsiteX230" fmla="*/ 266034 w 579438"/>
                <a:gd name="connsiteY230" fmla="*/ 320366 h 541337"/>
                <a:gd name="connsiteX231" fmla="*/ 262702 w 579438"/>
                <a:gd name="connsiteY231" fmla="*/ 317516 h 541337"/>
                <a:gd name="connsiteX232" fmla="*/ 257306 w 579438"/>
                <a:gd name="connsiteY232" fmla="*/ 312131 h 541337"/>
                <a:gd name="connsiteX233" fmla="*/ 237471 w 579438"/>
                <a:gd name="connsiteY233" fmla="*/ 292336 h 541337"/>
                <a:gd name="connsiteX234" fmla="*/ 190500 w 579438"/>
                <a:gd name="connsiteY234" fmla="*/ 245303 h 541337"/>
                <a:gd name="connsiteX235" fmla="*/ 191452 w 579438"/>
                <a:gd name="connsiteY235" fmla="*/ 235643 h 541337"/>
                <a:gd name="connsiteX236" fmla="*/ 193198 w 579438"/>
                <a:gd name="connsiteY236" fmla="*/ 226141 h 541337"/>
                <a:gd name="connsiteX237" fmla="*/ 195737 w 579438"/>
                <a:gd name="connsiteY237" fmla="*/ 217114 h 541337"/>
                <a:gd name="connsiteX238" fmla="*/ 199228 w 579438"/>
                <a:gd name="connsiteY238" fmla="*/ 208246 h 541337"/>
                <a:gd name="connsiteX239" fmla="*/ 203671 w 579438"/>
                <a:gd name="connsiteY239" fmla="*/ 200011 h 541337"/>
                <a:gd name="connsiteX240" fmla="*/ 208749 w 579438"/>
                <a:gd name="connsiteY240" fmla="*/ 192093 h 541337"/>
                <a:gd name="connsiteX241" fmla="*/ 277935 w 579438"/>
                <a:gd name="connsiteY241" fmla="*/ 261139 h 541337"/>
                <a:gd name="connsiteX242" fmla="*/ 280633 w 579438"/>
                <a:gd name="connsiteY242" fmla="*/ 258447 h 541337"/>
                <a:gd name="connsiteX243" fmla="*/ 485019 w 579438"/>
                <a:gd name="connsiteY243" fmla="*/ 54318 h 541337"/>
                <a:gd name="connsiteX244" fmla="*/ 469786 w 579438"/>
                <a:gd name="connsiteY244" fmla="*/ 39273 h 541337"/>
                <a:gd name="connsiteX245" fmla="*/ 455028 w 579438"/>
                <a:gd name="connsiteY245" fmla="*/ 24071 h 541337"/>
                <a:gd name="connsiteX246" fmla="*/ 453441 w 579438"/>
                <a:gd name="connsiteY246" fmla="*/ 22645 h 541337"/>
                <a:gd name="connsiteX247" fmla="*/ 452171 w 579438"/>
                <a:gd name="connsiteY247" fmla="*/ 21062 h 541337"/>
                <a:gd name="connsiteX248" fmla="*/ 451219 w 579438"/>
                <a:gd name="connsiteY248" fmla="*/ 19478 h 541337"/>
                <a:gd name="connsiteX249" fmla="*/ 450426 w 579438"/>
                <a:gd name="connsiteY249" fmla="*/ 17736 h 541337"/>
                <a:gd name="connsiteX250" fmla="*/ 450109 w 579438"/>
                <a:gd name="connsiteY250" fmla="*/ 15836 h 541337"/>
                <a:gd name="connsiteX251" fmla="*/ 450267 w 579438"/>
                <a:gd name="connsiteY251" fmla="*/ 13461 h 541337"/>
                <a:gd name="connsiteX252" fmla="*/ 451219 w 579438"/>
                <a:gd name="connsiteY252" fmla="*/ 11243 h 541337"/>
                <a:gd name="connsiteX253" fmla="*/ 452806 w 579438"/>
                <a:gd name="connsiteY253" fmla="*/ 8551 h 541337"/>
                <a:gd name="connsiteX254" fmla="*/ 454552 w 579438"/>
                <a:gd name="connsiteY254" fmla="*/ 6809 h 541337"/>
                <a:gd name="connsiteX255" fmla="*/ 456615 w 579438"/>
                <a:gd name="connsiteY255" fmla="*/ 5542 h 541337"/>
                <a:gd name="connsiteX256" fmla="*/ 459154 w 579438"/>
                <a:gd name="connsiteY256" fmla="*/ 5067 h 541337"/>
                <a:gd name="connsiteX257" fmla="*/ 461534 w 579438"/>
                <a:gd name="connsiteY257" fmla="*/ 4751 h 541337"/>
                <a:gd name="connsiteX258" fmla="*/ 464073 w 579438"/>
                <a:gd name="connsiteY258" fmla="*/ 4592 h 541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Lst>
              <a:rect l="l" t="t" r="r" b="b"/>
              <a:pathLst>
                <a:path w="579438" h="541337">
                  <a:moveTo>
                    <a:pt x="104775" y="158750"/>
                  </a:moveTo>
                  <a:lnTo>
                    <a:pt x="99193" y="170591"/>
                  </a:lnTo>
                  <a:lnTo>
                    <a:pt x="94569" y="183072"/>
                  </a:lnTo>
                  <a:lnTo>
                    <a:pt x="90741" y="195872"/>
                  </a:lnTo>
                  <a:lnTo>
                    <a:pt x="87552" y="208833"/>
                  </a:lnTo>
                  <a:lnTo>
                    <a:pt x="85478" y="222434"/>
                  </a:lnTo>
                  <a:lnTo>
                    <a:pt x="84043" y="235875"/>
                  </a:lnTo>
                  <a:lnTo>
                    <a:pt x="83724" y="249955"/>
                  </a:lnTo>
                  <a:lnTo>
                    <a:pt x="83724" y="252196"/>
                  </a:lnTo>
                  <a:lnTo>
                    <a:pt x="42420" y="293638"/>
                  </a:lnTo>
                  <a:lnTo>
                    <a:pt x="39071" y="296518"/>
                  </a:lnTo>
                  <a:lnTo>
                    <a:pt x="35244" y="298438"/>
                  </a:lnTo>
                  <a:lnTo>
                    <a:pt x="31257" y="299718"/>
                  </a:lnTo>
                  <a:lnTo>
                    <a:pt x="27111" y="300038"/>
                  </a:lnTo>
                  <a:lnTo>
                    <a:pt x="22964" y="299718"/>
                  </a:lnTo>
                  <a:lnTo>
                    <a:pt x="18977" y="298438"/>
                  </a:lnTo>
                  <a:lnTo>
                    <a:pt x="15150" y="296518"/>
                  </a:lnTo>
                  <a:lnTo>
                    <a:pt x="11642" y="293638"/>
                  </a:lnTo>
                  <a:lnTo>
                    <a:pt x="6379" y="288358"/>
                  </a:lnTo>
                  <a:lnTo>
                    <a:pt x="3508" y="284837"/>
                  </a:lnTo>
                  <a:lnTo>
                    <a:pt x="1595" y="280997"/>
                  </a:lnTo>
                  <a:lnTo>
                    <a:pt x="319" y="276997"/>
                  </a:lnTo>
                  <a:lnTo>
                    <a:pt x="0" y="272837"/>
                  </a:lnTo>
                  <a:lnTo>
                    <a:pt x="319" y="268836"/>
                  </a:lnTo>
                  <a:lnTo>
                    <a:pt x="1595" y="264676"/>
                  </a:lnTo>
                  <a:lnTo>
                    <a:pt x="3508" y="260996"/>
                  </a:lnTo>
                  <a:lnTo>
                    <a:pt x="6379" y="257316"/>
                  </a:lnTo>
                  <a:close/>
                  <a:moveTo>
                    <a:pt x="288526" y="71437"/>
                  </a:moveTo>
                  <a:lnTo>
                    <a:pt x="301526" y="71755"/>
                  </a:lnTo>
                  <a:lnTo>
                    <a:pt x="314367" y="73185"/>
                  </a:lnTo>
                  <a:lnTo>
                    <a:pt x="326733" y="75568"/>
                  </a:lnTo>
                  <a:lnTo>
                    <a:pt x="338940" y="78745"/>
                  </a:lnTo>
                  <a:lnTo>
                    <a:pt x="350672" y="82716"/>
                  </a:lnTo>
                  <a:lnTo>
                    <a:pt x="362086" y="87482"/>
                  </a:lnTo>
                  <a:lnTo>
                    <a:pt x="373184" y="93201"/>
                  </a:lnTo>
                  <a:lnTo>
                    <a:pt x="383806" y="99396"/>
                  </a:lnTo>
                  <a:lnTo>
                    <a:pt x="393793" y="106227"/>
                  </a:lnTo>
                  <a:lnTo>
                    <a:pt x="355745" y="144353"/>
                  </a:lnTo>
                  <a:lnTo>
                    <a:pt x="347343" y="139428"/>
                  </a:lnTo>
                  <a:lnTo>
                    <a:pt x="338465" y="134980"/>
                  </a:lnTo>
                  <a:lnTo>
                    <a:pt x="329111" y="131326"/>
                  </a:lnTo>
                  <a:lnTo>
                    <a:pt x="319282" y="128308"/>
                  </a:lnTo>
                  <a:lnTo>
                    <a:pt x="309294" y="126243"/>
                  </a:lnTo>
                  <a:lnTo>
                    <a:pt x="298989" y="124972"/>
                  </a:lnTo>
                  <a:lnTo>
                    <a:pt x="288526" y="124337"/>
                  </a:lnTo>
                  <a:lnTo>
                    <a:pt x="277111" y="124972"/>
                  </a:lnTo>
                  <a:lnTo>
                    <a:pt x="266014" y="126561"/>
                  </a:lnTo>
                  <a:lnTo>
                    <a:pt x="255392" y="128944"/>
                  </a:lnTo>
                  <a:lnTo>
                    <a:pt x="245087" y="132280"/>
                  </a:lnTo>
                  <a:lnTo>
                    <a:pt x="235100" y="136410"/>
                  </a:lnTo>
                  <a:lnTo>
                    <a:pt x="225587" y="141493"/>
                  </a:lnTo>
                  <a:lnTo>
                    <a:pt x="216551" y="147371"/>
                  </a:lnTo>
                  <a:lnTo>
                    <a:pt x="208307" y="153884"/>
                  </a:lnTo>
                  <a:lnTo>
                    <a:pt x="200380" y="161033"/>
                  </a:lnTo>
                  <a:lnTo>
                    <a:pt x="193246" y="168817"/>
                  </a:lnTo>
                  <a:lnTo>
                    <a:pt x="186746" y="177395"/>
                  </a:lnTo>
                  <a:lnTo>
                    <a:pt x="180881" y="186291"/>
                  </a:lnTo>
                  <a:lnTo>
                    <a:pt x="175966" y="195823"/>
                  </a:lnTo>
                  <a:lnTo>
                    <a:pt x="171686" y="205672"/>
                  </a:lnTo>
                  <a:lnTo>
                    <a:pt x="168356" y="216156"/>
                  </a:lnTo>
                  <a:lnTo>
                    <a:pt x="165978" y="226959"/>
                  </a:lnTo>
                  <a:lnTo>
                    <a:pt x="164393" y="238079"/>
                  </a:lnTo>
                  <a:lnTo>
                    <a:pt x="163917" y="249357"/>
                  </a:lnTo>
                  <a:lnTo>
                    <a:pt x="164393" y="260795"/>
                  </a:lnTo>
                  <a:lnTo>
                    <a:pt x="165978" y="271915"/>
                  </a:lnTo>
                  <a:lnTo>
                    <a:pt x="168356" y="282559"/>
                  </a:lnTo>
                  <a:lnTo>
                    <a:pt x="171686" y="292884"/>
                  </a:lnTo>
                  <a:lnTo>
                    <a:pt x="175966" y="302892"/>
                  </a:lnTo>
                  <a:lnTo>
                    <a:pt x="180881" y="312424"/>
                  </a:lnTo>
                  <a:lnTo>
                    <a:pt x="186746" y="321479"/>
                  </a:lnTo>
                  <a:lnTo>
                    <a:pt x="193246" y="329739"/>
                  </a:lnTo>
                  <a:lnTo>
                    <a:pt x="200380" y="337682"/>
                  </a:lnTo>
                  <a:lnTo>
                    <a:pt x="208149" y="344990"/>
                  </a:lnTo>
                  <a:lnTo>
                    <a:pt x="216551" y="351503"/>
                  </a:lnTo>
                  <a:lnTo>
                    <a:pt x="225587" y="357380"/>
                  </a:lnTo>
                  <a:lnTo>
                    <a:pt x="235100" y="362305"/>
                  </a:lnTo>
                  <a:lnTo>
                    <a:pt x="244929" y="366435"/>
                  </a:lnTo>
                  <a:lnTo>
                    <a:pt x="255234" y="369771"/>
                  </a:lnTo>
                  <a:lnTo>
                    <a:pt x="266014" y="372313"/>
                  </a:lnTo>
                  <a:lnTo>
                    <a:pt x="277111" y="373902"/>
                  </a:lnTo>
                  <a:lnTo>
                    <a:pt x="288526" y="374219"/>
                  </a:lnTo>
                  <a:lnTo>
                    <a:pt x="299782" y="373902"/>
                  </a:lnTo>
                  <a:lnTo>
                    <a:pt x="310879" y="372313"/>
                  </a:lnTo>
                  <a:lnTo>
                    <a:pt x="321501" y="369771"/>
                  </a:lnTo>
                  <a:lnTo>
                    <a:pt x="331965" y="366435"/>
                  </a:lnTo>
                  <a:lnTo>
                    <a:pt x="341794" y="362305"/>
                  </a:lnTo>
                  <a:lnTo>
                    <a:pt x="351306" y="357380"/>
                  </a:lnTo>
                  <a:lnTo>
                    <a:pt x="360184" y="351503"/>
                  </a:lnTo>
                  <a:lnTo>
                    <a:pt x="368586" y="344990"/>
                  </a:lnTo>
                  <a:lnTo>
                    <a:pt x="376354" y="337682"/>
                  </a:lnTo>
                  <a:lnTo>
                    <a:pt x="383647" y="329898"/>
                  </a:lnTo>
                  <a:lnTo>
                    <a:pt x="390147" y="321479"/>
                  </a:lnTo>
                  <a:lnTo>
                    <a:pt x="395854" y="312424"/>
                  </a:lnTo>
                  <a:lnTo>
                    <a:pt x="400769" y="302892"/>
                  </a:lnTo>
                  <a:lnTo>
                    <a:pt x="405049" y="293043"/>
                  </a:lnTo>
                  <a:lnTo>
                    <a:pt x="408379" y="282717"/>
                  </a:lnTo>
                  <a:lnTo>
                    <a:pt x="410915" y="271915"/>
                  </a:lnTo>
                  <a:lnTo>
                    <a:pt x="412501" y="260795"/>
                  </a:lnTo>
                  <a:lnTo>
                    <a:pt x="412976" y="249357"/>
                  </a:lnTo>
                  <a:lnTo>
                    <a:pt x="412818" y="243321"/>
                  </a:lnTo>
                  <a:lnTo>
                    <a:pt x="412183" y="237443"/>
                  </a:lnTo>
                  <a:lnTo>
                    <a:pt x="456573" y="192963"/>
                  </a:lnTo>
                  <a:lnTo>
                    <a:pt x="459744" y="203765"/>
                  </a:lnTo>
                  <a:lnTo>
                    <a:pt x="462439" y="214727"/>
                  </a:lnTo>
                  <a:lnTo>
                    <a:pt x="464183" y="226164"/>
                  </a:lnTo>
                  <a:lnTo>
                    <a:pt x="465134" y="237761"/>
                  </a:lnTo>
                  <a:lnTo>
                    <a:pt x="465768" y="249357"/>
                  </a:lnTo>
                  <a:lnTo>
                    <a:pt x="465134" y="262543"/>
                  </a:lnTo>
                  <a:lnTo>
                    <a:pt x="463707" y="275251"/>
                  </a:lnTo>
                  <a:lnTo>
                    <a:pt x="461488" y="287801"/>
                  </a:lnTo>
                  <a:lnTo>
                    <a:pt x="458317" y="300192"/>
                  </a:lnTo>
                  <a:lnTo>
                    <a:pt x="454354" y="311947"/>
                  </a:lnTo>
                  <a:lnTo>
                    <a:pt x="449598" y="323385"/>
                  </a:lnTo>
                  <a:lnTo>
                    <a:pt x="444049" y="334505"/>
                  </a:lnTo>
                  <a:lnTo>
                    <a:pt x="437708" y="345148"/>
                  </a:lnTo>
                  <a:lnTo>
                    <a:pt x="430891" y="355156"/>
                  </a:lnTo>
                  <a:lnTo>
                    <a:pt x="440086" y="364370"/>
                  </a:lnTo>
                  <a:lnTo>
                    <a:pt x="446744" y="357698"/>
                  </a:lnTo>
                  <a:lnTo>
                    <a:pt x="569133" y="480495"/>
                  </a:lnTo>
                  <a:lnTo>
                    <a:pt x="572780" y="484943"/>
                  </a:lnTo>
                  <a:lnTo>
                    <a:pt x="575792" y="489709"/>
                  </a:lnTo>
                  <a:lnTo>
                    <a:pt x="577694" y="494951"/>
                  </a:lnTo>
                  <a:lnTo>
                    <a:pt x="578963" y="500193"/>
                  </a:lnTo>
                  <a:lnTo>
                    <a:pt x="579438" y="505753"/>
                  </a:lnTo>
                  <a:lnTo>
                    <a:pt x="579121" y="511154"/>
                  </a:lnTo>
                  <a:lnTo>
                    <a:pt x="577853" y="516397"/>
                  </a:lnTo>
                  <a:lnTo>
                    <a:pt x="575792" y="521639"/>
                  </a:lnTo>
                  <a:lnTo>
                    <a:pt x="572938" y="526564"/>
                  </a:lnTo>
                  <a:lnTo>
                    <a:pt x="569292" y="531012"/>
                  </a:lnTo>
                  <a:lnTo>
                    <a:pt x="564853" y="534665"/>
                  </a:lnTo>
                  <a:lnTo>
                    <a:pt x="559938" y="537684"/>
                  </a:lnTo>
                  <a:lnTo>
                    <a:pt x="554865" y="539590"/>
                  </a:lnTo>
                  <a:lnTo>
                    <a:pt x="549634" y="540861"/>
                  </a:lnTo>
                  <a:lnTo>
                    <a:pt x="544085" y="541337"/>
                  </a:lnTo>
                  <a:lnTo>
                    <a:pt x="538695" y="540861"/>
                  </a:lnTo>
                  <a:lnTo>
                    <a:pt x="533463" y="539590"/>
                  </a:lnTo>
                  <a:lnTo>
                    <a:pt x="528231" y="537684"/>
                  </a:lnTo>
                  <a:lnTo>
                    <a:pt x="523317" y="534665"/>
                  </a:lnTo>
                  <a:lnTo>
                    <a:pt x="519195" y="531012"/>
                  </a:lnTo>
                  <a:lnTo>
                    <a:pt x="396806" y="408056"/>
                  </a:lnTo>
                  <a:lnTo>
                    <a:pt x="403464" y="401384"/>
                  </a:lnTo>
                  <a:lnTo>
                    <a:pt x="394110" y="392329"/>
                  </a:lnTo>
                  <a:lnTo>
                    <a:pt x="384123" y="399319"/>
                  </a:lnTo>
                  <a:lnTo>
                    <a:pt x="373501" y="405673"/>
                  </a:lnTo>
                  <a:lnTo>
                    <a:pt x="362562" y="411074"/>
                  </a:lnTo>
                  <a:lnTo>
                    <a:pt x="351147" y="415840"/>
                  </a:lnTo>
                  <a:lnTo>
                    <a:pt x="339099" y="419970"/>
                  </a:lnTo>
                  <a:lnTo>
                    <a:pt x="327050" y="423147"/>
                  </a:lnTo>
                  <a:lnTo>
                    <a:pt x="314367" y="425371"/>
                  </a:lnTo>
                  <a:lnTo>
                    <a:pt x="301526" y="426801"/>
                  </a:lnTo>
                  <a:lnTo>
                    <a:pt x="288526" y="427437"/>
                  </a:lnTo>
                  <a:lnTo>
                    <a:pt x="274575" y="426801"/>
                  </a:lnTo>
                  <a:lnTo>
                    <a:pt x="261099" y="425213"/>
                  </a:lnTo>
                  <a:lnTo>
                    <a:pt x="247624" y="422671"/>
                  </a:lnTo>
                  <a:lnTo>
                    <a:pt x="234783" y="419017"/>
                  </a:lnTo>
                  <a:lnTo>
                    <a:pt x="222417" y="414728"/>
                  </a:lnTo>
                  <a:lnTo>
                    <a:pt x="210368" y="409168"/>
                  </a:lnTo>
                  <a:lnTo>
                    <a:pt x="198954" y="402972"/>
                  </a:lnTo>
                  <a:lnTo>
                    <a:pt x="187856" y="396142"/>
                  </a:lnTo>
                  <a:lnTo>
                    <a:pt x="177551" y="388199"/>
                  </a:lnTo>
                  <a:lnTo>
                    <a:pt x="167722" y="379779"/>
                  </a:lnTo>
                  <a:lnTo>
                    <a:pt x="158527" y="370566"/>
                  </a:lnTo>
                  <a:lnTo>
                    <a:pt x="150125" y="360716"/>
                  </a:lnTo>
                  <a:lnTo>
                    <a:pt x="142198" y="350232"/>
                  </a:lnTo>
                  <a:lnTo>
                    <a:pt x="135381" y="339112"/>
                  </a:lnTo>
                  <a:lnTo>
                    <a:pt x="129198" y="327674"/>
                  </a:lnTo>
                  <a:lnTo>
                    <a:pt x="123649" y="315601"/>
                  </a:lnTo>
                  <a:lnTo>
                    <a:pt x="119369" y="303210"/>
                  </a:lnTo>
                  <a:lnTo>
                    <a:pt x="115881" y="290343"/>
                  </a:lnTo>
                  <a:lnTo>
                    <a:pt x="113186" y="276840"/>
                  </a:lnTo>
                  <a:lnTo>
                    <a:pt x="111601" y="263337"/>
                  </a:lnTo>
                  <a:lnTo>
                    <a:pt x="111125" y="249357"/>
                  </a:lnTo>
                  <a:lnTo>
                    <a:pt x="111601" y="235537"/>
                  </a:lnTo>
                  <a:lnTo>
                    <a:pt x="113186" y="221875"/>
                  </a:lnTo>
                  <a:lnTo>
                    <a:pt x="115881" y="208531"/>
                  </a:lnTo>
                  <a:lnTo>
                    <a:pt x="119369" y="195664"/>
                  </a:lnTo>
                  <a:lnTo>
                    <a:pt x="123649" y="183114"/>
                  </a:lnTo>
                  <a:lnTo>
                    <a:pt x="129198" y="171200"/>
                  </a:lnTo>
                  <a:lnTo>
                    <a:pt x="135381" y="159444"/>
                  </a:lnTo>
                  <a:lnTo>
                    <a:pt x="142198" y="148642"/>
                  </a:lnTo>
                  <a:lnTo>
                    <a:pt x="150125" y="138157"/>
                  </a:lnTo>
                  <a:lnTo>
                    <a:pt x="158527" y="128308"/>
                  </a:lnTo>
                  <a:lnTo>
                    <a:pt x="167722" y="119094"/>
                  </a:lnTo>
                  <a:lnTo>
                    <a:pt x="177551" y="110516"/>
                  </a:lnTo>
                  <a:lnTo>
                    <a:pt x="187856" y="102732"/>
                  </a:lnTo>
                  <a:lnTo>
                    <a:pt x="198954" y="95584"/>
                  </a:lnTo>
                  <a:lnTo>
                    <a:pt x="210368" y="89388"/>
                  </a:lnTo>
                  <a:lnTo>
                    <a:pt x="222417" y="84146"/>
                  </a:lnTo>
                  <a:lnTo>
                    <a:pt x="234783" y="79698"/>
                  </a:lnTo>
                  <a:lnTo>
                    <a:pt x="247624" y="76044"/>
                  </a:lnTo>
                  <a:lnTo>
                    <a:pt x="261099" y="73661"/>
                  </a:lnTo>
                  <a:lnTo>
                    <a:pt x="274575" y="72073"/>
                  </a:lnTo>
                  <a:close/>
                  <a:moveTo>
                    <a:pt x="561981" y="0"/>
                  </a:moveTo>
                  <a:lnTo>
                    <a:pt x="563410" y="0"/>
                  </a:lnTo>
                  <a:lnTo>
                    <a:pt x="567059" y="158"/>
                  </a:lnTo>
                  <a:lnTo>
                    <a:pt x="570074" y="1108"/>
                  </a:lnTo>
                  <a:lnTo>
                    <a:pt x="572613" y="2375"/>
                  </a:lnTo>
                  <a:lnTo>
                    <a:pt x="574359" y="4434"/>
                  </a:lnTo>
                  <a:lnTo>
                    <a:pt x="575628" y="6968"/>
                  </a:lnTo>
                  <a:lnTo>
                    <a:pt x="576263" y="10135"/>
                  </a:lnTo>
                  <a:lnTo>
                    <a:pt x="576263" y="14094"/>
                  </a:lnTo>
                  <a:lnTo>
                    <a:pt x="571820" y="109587"/>
                  </a:lnTo>
                  <a:lnTo>
                    <a:pt x="571661" y="112437"/>
                  </a:lnTo>
                  <a:lnTo>
                    <a:pt x="571185" y="114971"/>
                  </a:lnTo>
                  <a:lnTo>
                    <a:pt x="570233" y="117663"/>
                  </a:lnTo>
                  <a:lnTo>
                    <a:pt x="568964" y="119880"/>
                  </a:lnTo>
                  <a:lnTo>
                    <a:pt x="567059" y="121939"/>
                  </a:lnTo>
                  <a:lnTo>
                    <a:pt x="564520" y="123681"/>
                  </a:lnTo>
                  <a:lnTo>
                    <a:pt x="561823" y="124948"/>
                  </a:lnTo>
                  <a:lnTo>
                    <a:pt x="559601" y="125106"/>
                  </a:lnTo>
                  <a:lnTo>
                    <a:pt x="557380" y="124631"/>
                  </a:lnTo>
                  <a:lnTo>
                    <a:pt x="555475" y="123839"/>
                  </a:lnTo>
                  <a:lnTo>
                    <a:pt x="553571" y="122572"/>
                  </a:lnTo>
                  <a:lnTo>
                    <a:pt x="551984" y="120989"/>
                  </a:lnTo>
                  <a:lnTo>
                    <a:pt x="550239" y="119405"/>
                  </a:lnTo>
                  <a:lnTo>
                    <a:pt x="520723" y="90108"/>
                  </a:lnTo>
                  <a:lnTo>
                    <a:pt x="509774" y="101193"/>
                  </a:lnTo>
                  <a:lnTo>
                    <a:pt x="419324" y="191301"/>
                  </a:lnTo>
                  <a:lnTo>
                    <a:pt x="391713" y="219173"/>
                  </a:lnTo>
                  <a:lnTo>
                    <a:pt x="298564" y="312131"/>
                  </a:lnTo>
                  <a:lnTo>
                    <a:pt x="293169" y="317516"/>
                  </a:lnTo>
                  <a:lnTo>
                    <a:pt x="290313" y="319733"/>
                  </a:lnTo>
                  <a:lnTo>
                    <a:pt x="287298" y="321633"/>
                  </a:lnTo>
                  <a:lnTo>
                    <a:pt x="284124" y="322900"/>
                  </a:lnTo>
                  <a:lnTo>
                    <a:pt x="280633" y="323692"/>
                  </a:lnTo>
                  <a:lnTo>
                    <a:pt x="279681" y="323692"/>
                  </a:lnTo>
                  <a:lnTo>
                    <a:pt x="278888" y="323850"/>
                  </a:lnTo>
                  <a:lnTo>
                    <a:pt x="277935" y="323850"/>
                  </a:lnTo>
                  <a:lnTo>
                    <a:pt x="273810" y="323534"/>
                  </a:lnTo>
                  <a:lnTo>
                    <a:pt x="269843" y="322267"/>
                  </a:lnTo>
                  <a:lnTo>
                    <a:pt x="266034" y="320366"/>
                  </a:lnTo>
                  <a:lnTo>
                    <a:pt x="262702" y="317516"/>
                  </a:lnTo>
                  <a:lnTo>
                    <a:pt x="257306" y="312131"/>
                  </a:lnTo>
                  <a:lnTo>
                    <a:pt x="237471" y="292336"/>
                  </a:lnTo>
                  <a:lnTo>
                    <a:pt x="190500" y="245303"/>
                  </a:lnTo>
                  <a:lnTo>
                    <a:pt x="191452" y="235643"/>
                  </a:lnTo>
                  <a:lnTo>
                    <a:pt x="193198" y="226141"/>
                  </a:lnTo>
                  <a:lnTo>
                    <a:pt x="195737" y="217114"/>
                  </a:lnTo>
                  <a:lnTo>
                    <a:pt x="199228" y="208246"/>
                  </a:lnTo>
                  <a:lnTo>
                    <a:pt x="203671" y="200011"/>
                  </a:lnTo>
                  <a:lnTo>
                    <a:pt x="208749" y="192093"/>
                  </a:lnTo>
                  <a:lnTo>
                    <a:pt x="277935" y="261139"/>
                  </a:lnTo>
                  <a:lnTo>
                    <a:pt x="280633" y="258447"/>
                  </a:lnTo>
                  <a:lnTo>
                    <a:pt x="485019" y="54318"/>
                  </a:lnTo>
                  <a:lnTo>
                    <a:pt x="469786" y="39273"/>
                  </a:lnTo>
                  <a:lnTo>
                    <a:pt x="455028" y="24071"/>
                  </a:lnTo>
                  <a:lnTo>
                    <a:pt x="453441" y="22645"/>
                  </a:lnTo>
                  <a:lnTo>
                    <a:pt x="452171" y="21062"/>
                  </a:lnTo>
                  <a:lnTo>
                    <a:pt x="451219" y="19478"/>
                  </a:lnTo>
                  <a:lnTo>
                    <a:pt x="450426" y="17736"/>
                  </a:lnTo>
                  <a:lnTo>
                    <a:pt x="450109" y="15836"/>
                  </a:lnTo>
                  <a:lnTo>
                    <a:pt x="450267" y="13461"/>
                  </a:lnTo>
                  <a:lnTo>
                    <a:pt x="451219" y="11243"/>
                  </a:lnTo>
                  <a:lnTo>
                    <a:pt x="452806" y="8551"/>
                  </a:lnTo>
                  <a:lnTo>
                    <a:pt x="454552" y="6809"/>
                  </a:lnTo>
                  <a:lnTo>
                    <a:pt x="456615" y="5542"/>
                  </a:lnTo>
                  <a:lnTo>
                    <a:pt x="459154" y="5067"/>
                  </a:lnTo>
                  <a:lnTo>
                    <a:pt x="461534" y="4751"/>
                  </a:lnTo>
                  <a:lnTo>
                    <a:pt x="464073" y="4592"/>
                  </a:lnTo>
                  <a:close/>
                </a:path>
              </a:pathLst>
            </a:custGeom>
            <a:solidFill>
              <a:srgbClr val="97D1C5"/>
            </a:solidFill>
            <a:ln w="0">
              <a:noFill/>
              <a:prstDash val="solid"/>
              <a:round/>
            </a:ln>
          </p:spPr>
          <p:txBody>
            <a:bodyPr vert="horz" wrap="square" lIns="91440" tIns="45720" rIns="91440" bIns="45720" numCol="1" anchor="t" anchorCtr="0" compatLnSpc="1">
              <a:noAutofit/>
            </a:bodyPr>
            <a:p>
              <a:endParaRPr lang="en-US">
                <a:solidFill>
                  <a:schemeClr val="accent3"/>
                </a:solidFill>
              </a:endParaRPr>
            </a:p>
          </p:txBody>
        </p:sp>
        <p:grpSp>
          <p:nvGrpSpPr>
            <p:cNvPr id="22" name="Group 48"/>
            <p:cNvGrpSpPr/>
            <p:nvPr/>
          </p:nvGrpSpPr>
          <p:grpSpPr>
            <a:xfrm>
              <a:off x="3550386" y="3274995"/>
              <a:ext cx="595594" cy="437746"/>
              <a:chOff x="685800" y="2752725"/>
              <a:chExt cx="581025" cy="427038"/>
            </a:xfrm>
            <a:solidFill>
              <a:schemeClr val="accent2"/>
            </a:solidFill>
          </p:grpSpPr>
          <p:sp>
            <p:nvSpPr>
              <p:cNvPr id="23" name="Freeform 274"/>
              <p:cNvSpPr>
                <a:spLocks noEditPoints="1"/>
              </p:cNvSpPr>
              <p:nvPr>
                <p:custDataLst>
                  <p:tags r:id="rId12"/>
                </p:custDataLst>
              </p:nvPr>
            </p:nvSpPr>
            <p:spPr bwMode="auto">
              <a:xfrm>
                <a:off x="685800" y="2752725"/>
                <a:ext cx="503238" cy="365125"/>
              </a:xfrm>
              <a:custGeom>
                <a:avLst/>
                <a:gdLst>
                  <a:gd name="T0" fmla="*/ 378 w 3169"/>
                  <a:gd name="T1" fmla="*/ 260 h 2308"/>
                  <a:gd name="T2" fmla="*/ 325 w 3169"/>
                  <a:gd name="T3" fmla="*/ 283 h 2308"/>
                  <a:gd name="T4" fmla="*/ 284 w 3169"/>
                  <a:gd name="T5" fmla="*/ 323 h 2308"/>
                  <a:gd name="T6" fmla="*/ 262 w 3169"/>
                  <a:gd name="T7" fmla="*/ 376 h 2308"/>
                  <a:gd name="T8" fmla="*/ 258 w 3169"/>
                  <a:gd name="T9" fmla="*/ 464 h 2308"/>
                  <a:gd name="T10" fmla="*/ 2947 w 3169"/>
                  <a:gd name="T11" fmla="*/ 406 h 2308"/>
                  <a:gd name="T12" fmla="*/ 2935 w 3169"/>
                  <a:gd name="T13" fmla="*/ 349 h 2308"/>
                  <a:gd name="T14" fmla="*/ 2902 w 3169"/>
                  <a:gd name="T15" fmla="*/ 301 h 2308"/>
                  <a:gd name="T16" fmla="*/ 2856 w 3169"/>
                  <a:gd name="T17" fmla="*/ 269 h 2308"/>
                  <a:gd name="T18" fmla="*/ 2797 w 3169"/>
                  <a:gd name="T19" fmla="*/ 258 h 2308"/>
                  <a:gd name="T20" fmla="*/ 413 w 3169"/>
                  <a:gd name="T21" fmla="*/ 0 h 2308"/>
                  <a:gd name="T22" fmla="*/ 2807 w 3169"/>
                  <a:gd name="T23" fmla="*/ 3 h 2308"/>
                  <a:gd name="T24" fmla="*/ 2905 w 3169"/>
                  <a:gd name="T25" fmla="*/ 27 h 2308"/>
                  <a:gd name="T26" fmla="*/ 2991 w 3169"/>
                  <a:gd name="T27" fmla="*/ 74 h 2308"/>
                  <a:gd name="T28" fmla="*/ 3064 w 3169"/>
                  <a:gd name="T29" fmla="*/ 138 h 2308"/>
                  <a:gd name="T30" fmla="*/ 3120 w 3169"/>
                  <a:gd name="T31" fmla="*/ 218 h 2308"/>
                  <a:gd name="T32" fmla="*/ 3156 w 3169"/>
                  <a:gd name="T33" fmla="*/ 311 h 2308"/>
                  <a:gd name="T34" fmla="*/ 3169 w 3169"/>
                  <a:gd name="T35" fmla="*/ 412 h 2308"/>
                  <a:gd name="T36" fmla="*/ 3122 w 3169"/>
                  <a:gd name="T37" fmla="*/ 962 h 2308"/>
                  <a:gd name="T38" fmla="*/ 2961 w 3169"/>
                  <a:gd name="T39" fmla="*/ 962 h 2308"/>
                  <a:gd name="T40" fmla="*/ 2947 w 3169"/>
                  <a:gd name="T41" fmla="*/ 856 h 2308"/>
                  <a:gd name="T42" fmla="*/ 258 w 3169"/>
                  <a:gd name="T43" fmla="*/ 1900 h 2308"/>
                  <a:gd name="T44" fmla="*/ 270 w 3169"/>
                  <a:gd name="T45" fmla="*/ 1958 h 2308"/>
                  <a:gd name="T46" fmla="*/ 302 w 3169"/>
                  <a:gd name="T47" fmla="*/ 2006 h 2308"/>
                  <a:gd name="T48" fmla="*/ 349 w 3169"/>
                  <a:gd name="T49" fmla="*/ 2038 h 2308"/>
                  <a:gd name="T50" fmla="*/ 408 w 3169"/>
                  <a:gd name="T51" fmla="*/ 2049 h 2308"/>
                  <a:gd name="T52" fmla="*/ 2246 w 3169"/>
                  <a:gd name="T53" fmla="*/ 2308 h 2308"/>
                  <a:gd name="T54" fmla="*/ 362 w 3169"/>
                  <a:gd name="T55" fmla="*/ 2305 h 2308"/>
                  <a:gd name="T56" fmla="*/ 264 w 3169"/>
                  <a:gd name="T57" fmla="*/ 2279 h 2308"/>
                  <a:gd name="T58" fmla="*/ 177 w 3169"/>
                  <a:gd name="T59" fmla="*/ 2234 h 2308"/>
                  <a:gd name="T60" fmla="*/ 104 w 3169"/>
                  <a:gd name="T61" fmla="*/ 2169 h 2308"/>
                  <a:gd name="T62" fmla="*/ 49 w 3169"/>
                  <a:gd name="T63" fmla="*/ 2089 h 2308"/>
                  <a:gd name="T64" fmla="*/ 12 w 3169"/>
                  <a:gd name="T65" fmla="*/ 1997 h 2308"/>
                  <a:gd name="T66" fmla="*/ 0 w 3169"/>
                  <a:gd name="T67" fmla="*/ 1895 h 2308"/>
                  <a:gd name="T68" fmla="*/ 3 w 3169"/>
                  <a:gd name="T69" fmla="*/ 361 h 2308"/>
                  <a:gd name="T70" fmla="*/ 28 w 3169"/>
                  <a:gd name="T71" fmla="*/ 263 h 2308"/>
                  <a:gd name="T72" fmla="*/ 74 w 3169"/>
                  <a:gd name="T73" fmla="*/ 177 h 2308"/>
                  <a:gd name="T74" fmla="*/ 139 w 3169"/>
                  <a:gd name="T75" fmla="*/ 104 h 2308"/>
                  <a:gd name="T76" fmla="*/ 220 w 3169"/>
                  <a:gd name="T77" fmla="*/ 48 h 2308"/>
                  <a:gd name="T78" fmla="*/ 312 w 3169"/>
                  <a:gd name="T79" fmla="*/ 12 h 2308"/>
                  <a:gd name="T80" fmla="*/ 413 w 3169"/>
                  <a:gd name="T81" fmla="*/ 0 h 2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169" h="2308">
                    <a:moveTo>
                      <a:pt x="408" y="258"/>
                    </a:moveTo>
                    <a:lnTo>
                      <a:pt x="378" y="260"/>
                    </a:lnTo>
                    <a:lnTo>
                      <a:pt x="349" y="269"/>
                    </a:lnTo>
                    <a:lnTo>
                      <a:pt x="325" y="283"/>
                    </a:lnTo>
                    <a:lnTo>
                      <a:pt x="303" y="301"/>
                    </a:lnTo>
                    <a:lnTo>
                      <a:pt x="284" y="323"/>
                    </a:lnTo>
                    <a:lnTo>
                      <a:pt x="271" y="349"/>
                    </a:lnTo>
                    <a:lnTo>
                      <a:pt x="262" y="376"/>
                    </a:lnTo>
                    <a:lnTo>
                      <a:pt x="258" y="406"/>
                    </a:lnTo>
                    <a:lnTo>
                      <a:pt x="258" y="464"/>
                    </a:lnTo>
                    <a:lnTo>
                      <a:pt x="2947" y="464"/>
                    </a:lnTo>
                    <a:lnTo>
                      <a:pt x="2947" y="406"/>
                    </a:lnTo>
                    <a:lnTo>
                      <a:pt x="2944" y="376"/>
                    </a:lnTo>
                    <a:lnTo>
                      <a:pt x="2935" y="349"/>
                    </a:lnTo>
                    <a:lnTo>
                      <a:pt x="2921" y="323"/>
                    </a:lnTo>
                    <a:lnTo>
                      <a:pt x="2902" y="301"/>
                    </a:lnTo>
                    <a:lnTo>
                      <a:pt x="2881" y="283"/>
                    </a:lnTo>
                    <a:lnTo>
                      <a:pt x="2856" y="269"/>
                    </a:lnTo>
                    <a:lnTo>
                      <a:pt x="2827" y="260"/>
                    </a:lnTo>
                    <a:lnTo>
                      <a:pt x="2797" y="258"/>
                    </a:lnTo>
                    <a:lnTo>
                      <a:pt x="408" y="258"/>
                    </a:lnTo>
                    <a:close/>
                    <a:moveTo>
                      <a:pt x="413" y="0"/>
                    </a:moveTo>
                    <a:lnTo>
                      <a:pt x="2756" y="0"/>
                    </a:lnTo>
                    <a:lnTo>
                      <a:pt x="2807" y="3"/>
                    </a:lnTo>
                    <a:lnTo>
                      <a:pt x="2857" y="12"/>
                    </a:lnTo>
                    <a:lnTo>
                      <a:pt x="2905" y="27"/>
                    </a:lnTo>
                    <a:lnTo>
                      <a:pt x="2949" y="47"/>
                    </a:lnTo>
                    <a:lnTo>
                      <a:pt x="2991" y="74"/>
                    </a:lnTo>
                    <a:lnTo>
                      <a:pt x="3030" y="104"/>
                    </a:lnTo>
                    <a:lnTo>
                      <a:pt x="3064" y="138"/>
                    </a:lnTo>
                    <a:lnTo>
                      <a:pt x="3094" y="177"/>
                    </a:lnTo>
                    <a:lnTo>
                      <a:pt x="3120" y="218"/>
                    </a:lnTo>
                    <a:lnTo>
                      <a:pt x="3141" y="263"/>
                    </a:lnTo>
                    <a:lnTo>
                      <a:pt x="3156" y="311"/>
                    </a:lnTo>
                    <a:lnTo>
                      <a:pt x="3165" y="360"/>
                    </a:lnTo>
                    <a:lnTo>
                      <a:pt x="3169" y="412"/>
                    </a:lnTo>
                    <a:lnTo>
                      <a:pt x="3169" y="964"/>
                    </a:lnTo>
                    <a:lnTo>
                      <a:pt x="3122" y="962"/>
                    </a:lnTo>
                    <a:lnTo>
                      <a:pt x="2976" y="962"/>
                    </a:lnTo>
                    <a:lnTo>
                      <a:pt x="2961" y="962"/>
                    </a:lnTo>
                    <a:lnTo>
                      <a:pt x="2947" y="962"/>
                    </a:lnTo>
                    <a:lnTo>
                      <a:pt x="2947" y="856"/>
                    </a:lnTo>
                    <a:lnTo>
                      <a:pt x="258" y="856"/>
                    </a:lnTo>
                    <a:lnTo>
                      <a:pt x="258" y="1900"/>
                    </a:lnTo>
                    <a:lnTo>
                      <a:pt x="262" y="1930"/>
                    </a:lnTo>
                    <a:lnTo>
                      <a:pt x="270" y="1958"/>
                    </a:lnTo>
                    <a:lnTo>
                      <a:pt x="284" y="1984"/>
                    </a:lnTo>
                    <a:lnTo>
                      <a:pt x="302" y="2006"/>
                    </a:lnTo>
                    <a:lnTo>
                      <a:pt x="324" y="2023"/>
                    </a:lnTo>
                    <a:lnTo>
                      <a:pt x="349" y="2038"/>
                    </a:lnTo>
                    <a:lnTo>
                      <a:pt x="377" y="2047"/>
                    </a:lnTo>
                    <a:lnTo>
                      <a:pt x="408" y="2049"/>
                    </a:lnTo>
                    <a:lnTo>
                      <a:pt x="2246" y="2049"/>
                    </a:lnTo>
                    <a:lnTo>
                      <a:pt x="2246" y="2308"/>
                    </a:lnTo>
                    <a:lnTo>
                      <a:pt x="413" y="2308"/>
                    </a:lnTo>
                    <a:lnTo>
                      <a:pt x="362" y="2305"/>
                    </a:lnTo>
                    <a:lnTo>
                      <a:pt x="312" y="2295"/>
                    </a:lnTo>
                    <a:lnTo>
                      <a:pt x="264" y="2279"/>
                    </a:lnTo>
                    <a:lnTo>
                      <a:pt x="220" y="2260"/>
                    </a:lnTo>
                    <a:lnTo>
                      <a:pt x="177" y="2234"/>
                    </a:lnTo>
                    <a:lnTo>
                      <a:pt x="140" y="2203"/>
                    </a:lnTo>
                    <a:lnTo>
                      <a:pt x="104" y="2169"/>
                    </a:lnTo>
                    <a:lnTo>
                      <a:pt x="74" y="2131"/>
                    </a:lnTo>
                    <a:lnTo>
                      <a:pt x="49" y="2089"/>
                    </a:lnTo>
                    <a:lnTo>
                      <a:pt x="28" y="2045"/>
                    </a:lnTo>
                    <a:lnTo>
                      <a:pt x="12" y="1997"/>
                    </a:lnTo>
                    <a:lnTo>
                      <a:pt x="3" y="1947"/>
                    </a:lnTo>
                    <a:lnTo>
                      <a:pt x="0" y="1895"/>
                    </a:lnTo>
                    <a:lnTo>
                      <a:pt x="0" y="412"/>
                    </a:lnTo>
                    <a:lnTo>
                      <a:pt x="3" y="361"/>
                    </a:lnTo>
                    <a:lnTo>
                      <a:pt x="12" y="311"/>
                    </a:lnTo>
                    <a:lnTo>
                      <a:pt x="28" y="263"/>
                    </a:lnTo>
                    <a:lnTo>
                      <a:pt x="49" y="219"/>
                    </a:lnTo>
                    <a:lnTo>
                      <a:pt x="74" y="177"/>
                    </a:lnTo>
                    <a:lnTo>
                      <a:pt x="104" y="138"/>
                    </a:lnTo>
                    <a:lnTo>
                      <a:pt x="139" y="104"/>
                    </a:lnTo>
                    <a:lnTo>
                      <a:pt x="177" y="74"/>
                    </a:lnTo>
                    <a:lnTo>
                      <a:pt x="220" y="48"/>
                    </a:lnTo>
                    <a:lnTo>
                      <a:pt x="264" y="27"/>
                    </a:lnTo>
                    <a:lnTo>
                      <a:pt x="312" y="12"/>
                    </a:lnTo>
                    <a:lnTo>
                      <a:pt x="362" y="3"/>
                    </a:lnTo>
                    <a:lnTo>
                      <a:pt x="413" y="0"/>
                    </a:lnTo>
                    <a:close/>
                  </a:path>
                </a:pathLst>
              </a:custGeom>
              <a:solidFill>
                <a:srgbClr val="97D1C5"/>
              </a:solidFill>
              <a:ln w="0">
                <a:noFill/>
                <a:prstDash val="solid"/>
                <a:round/>
              </a:ln>
            </p:spPr>
            <p:txBody>
              <a:bodyPr vert="horz" wrap="square" lIns="91440" tIns="45720" rIns="91440" bIns="45720" numCol="1" anchor="t" anchorCtr="0" compatLnSpc="1"/>
              <a:p>
                <a:endParaRPr lang="en-US"/>
              </a:p>
            </p:txBody>
          </p:sp>
          <p:sp>
            <p:nvSpPr>
              <p:cNvPr id="24" name="Freeform 275"/>
              <p:cNvSpPr>
                <a:spLocks noEditPoints="1"/>
              </p:cNvSpPr>
              <p:nvPr>
                <p:custDataLst>
                  <p:tags r:id="rId13"/>
                </p:custDataLst>
              </p:nvPr>
            </p:nvSpPr>
            <p:spPr bwMode="auto">
              <a:xfrm>
                <a:off x="1073150" y="2935288"/>
                <a:ext cx="193675" cy="244475"/>
              </a:xfrm>
              <a:custGeom>
                <a:avLst/>
                <a:gdLst>
                  <a:gd name="T0" fmla="*/ 561 w 1218"/>
                  <a:gd name="T1" fmla="*/ 966 h 1541"/>
                  <a:gd name="T2" fmla="*/ 516 w 1218"/>
                  <a:gd name="T3" fmla="*/ 1013 h 1541"/>
                  <a:gd name="T4" fmla="*/ 510 w 1218"/>
                  <a:gd name="T5" fmla="*/ 1080 h 1541"/>
                  <a:gd name="T6" fmla="*/ 548 w 1218"/>
                  <a:gd name="T7" fmla="*/ 1135 h 1541"/>
                  <a:gd name="T8" fmla="*/ 558 w 1218"/>
                  <a:gd name="T9" fmla="*/ 1155 h 1541"/>
                  <a:gd name="T10" fmla="*/ 568 w 1218"/>
                  <a:gd name="T11" fmla="*/ 1316 h 1541"/>
                  <a:gd name="T12" fmla="*/ 609 w 1218"/>
                  <a:gd name="T13" fmla="*/ 1336 h 1541"/>
                  <a:gd name="T14" fmla="*/ 649 w 1218"/>
                  <a:gd name="T15" fmla="*/ 1316 h 1541"/>
                  <a:gd name="T16" fmla="*/ 659 w 1218"/>
                  <a:gd name="T17" fmla="*/ 1156 h 1541"/>
                  <a:gd name="T18" fmla="*/ 669 w 1218"/>
                  <a:gd name="T19" fmla="*/ 1134 h 1541"/>
                  <a:gd name="T20" fmla="*/ 707 w 1218"/>
                  <a:gd name="T21" fmla="*/ 1078 h 1541"/>
                  <a:gd name="T22" fmla="*/ 699 w 1218"/>
                  <a:gd name="T23" fmla="*/ 1009 h 1541"/>
                  <a:gd name="T24" fmla="*/ 649 w 1218"/>
                  <a:gd name="T25" fmla="*/ 962 h 1541"/>
                  <a:gd name="T26" fmla="*/ 536 w 1218"/>
                  <a:gd name="T27" fmla="*/ 201 h 1541"/>
                  <a:gd name="T28" fmla="*/ 438 w 1218"/>
                  <a:gd name="T29" fmla="*/ 228 h 1541"/>
                  <a:gd name="T30" fmla="*/ 368 w 1218"/>
                  <a:gd name="T31" fmla="*/ 297 h 1541"/>
                  <a:gd name="T32" fmla="*/ 341 w 1218"/>
                  <a:gd name="T33" fmla="*/ 395 h 1541"/>
                  <a:gd name="T34" fmla="*/ 347 w 1218"/>
                  <a:gd name="T35" fmla="*/ 692 h 1541"/>
                  <a:gd name="T36" fmla="*/ 877 w 1218"/>
                  <a:gd name="T37" fmla="*/ 649 h 1541"/>
                  <a:gd name="T38" fmla="*/ 873 w 1218"/>
                  <a:gd name="T39" fmla="*/ 361 h 1541"/>
                  <a:gd name="T40" fmla="*/ 831 w 1218"/>
                  <a:gd name="T41" fmla="*/ 271 h 1541"/>
                  <a:gd name="T42" fmla="*/ 750 w 1218"/>
                  <a:gd name="T43" fmla="*/ 213 h 1541"/>
                  <a:gd name="T44" fmla="*/ 536 w 1218"/>
                  <a:gd name="T45" fmla="*/ 201 h 1541"/>
                  <a:gd name="T46" fmla="*/ 733 w 1218"/>
                  <a:gd name="T47" fmla="*/ 4 h 1541"/>
                  <a:gd name="T48" fmla="*/ 868 w 1218"/>
                  <a:gd name="T49" fmla="*/ 47 h 1541"/>
                  <a:gd name="T50" fmla="*/ 978 w 1218"/>
                  <a:gd name="T51" fmla="*/ 132 h 1541"/>
                  <a:gd name="T52" fmla="*/ 1051 w 1218"/>
                  <a:gd name="T53" fmla="*/ 252 h 1541"/>
                  <a:gd name="T54" fmla="*/ 1078 w 1218"/>
                  <a:gd name="T55" fmla="*/ 394 h 1541"/>
                  <a:gd name="T56" fmla="*/ 1075 w 1218"/>
                  <a:gd name="T57" fmla="*/ 695 h 1541"/>
                  <a:gd name="T58" fmla="*/ 1156 w 1218"/>
                  <a:gd name="T59" fmla="*/ 737 h 1541"/>
                  <a:gd name="T60" fmla="*/ 1207 w 1218"/>
                  <a:gd name="T61" fmla="*/ 813 h 1541"/>
                  <a:gd name="T62" fmla="*/ 1218 w 1218"/>
                  <a:gd name="T63" fmla="*/ 1358 h 1541"/>
                  <a:gd name="T64" fmla="*/ 1192 w 1218"/>
                  <a:gd name="T65" fmla="*/ 1450 h 1541"/>
                  <a:gd name="T66" fmla="*/ 1127 w 1218"/>
                  <a:gd name="T67" fmla="*/ 1517 h 1541"/>
                  <a:gd name="T68" fmla="*/ 1034 w 1218"/>
                  <a:gd name="T69" fmla="*/ 1541 h 1541"/>
                  <a:gd name="T70" fmla="*/ 119 w 1218"/>
                  <a:gd name="T71" fmla="*/ 1530 h 1541"/>
                  <a:gd name="T72" fmla="*/ 43 w 1218"/>
                  <a:gd name="T73" fmla="*/ 1476 h 1541"/>
                  <a:gd name="T74" fmla="*/ 2 w 1218"/>
                  <a:gd name="T75" fmla="*/ 1391 h 1541"/>
                  <a:gd name="T76" fmla="*/ 2 w 1218"/>
                  <a:gd name="T77" fmla="*/ 842 h 1541"/>
                  <a:gd name="T78" fmla="*/ 41 w 1218"/>
                  <a:gd name="T79" fmla="*/ 759 h 1541"/>
                  <a:gd name="T80" fmla="*/ 115 w 1218"/>
                  <a:gd name="T81" fmla="*/ 704 h 1541"/>
                  <a:gd name="T82" fmla="*/ 142 w 1218"/>
                  <a:gd name="T83" fmla="*/ 648 h 1541"/>
                  <a:gd name="T84" fmla="*/ 154 w 1218"/>
                  <a:gd name="T85" fmla="*/ 297 h 1541"/>
                  <a:gd name="T86" fmla="*/ 213 w 1218"/>
                  <a:gd name="T87" fmla="*/ 169 h 1541"/>
                  <a:gd name="T88" fmla="*/ 312 w 1218"/>
                  <a:gd name="T89" fmla="*/ 70 h 1541"/>
                  <a:gd name="T90" fmla="*/ 439 w 1218"/>
                  <a:gd name="T91" fmla="*/ 13 h 1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18" h="1541">
                    <a:moveTo>
                      <a:pt x="603" y="954"/>
                    </a:moveTo>
                    <a:lnTo>
                      <a:pt x="582" y="958"/>
                    </a:lnTo>
                    <a:lnTo>
                      <a:pt x="561" y="966"/>
                    </a:lnTo>
                    <a:lnTo>
                      <a:pt x="543" y="978"/>
                    </a:lnTo>
                    <a:lnTo>
                      <a:pt x="528" y="995"/>
                    </a:lnTo>
                    <a:lnTo>
                      <a:pt x="516" y="1013"/>
                    </a:lnTo>
                    <a:lnTo>
                      <a:pt x="509" y="1036"/>
                    </a:lnTo>
                    <a:lnTo>
                      <a:pt x="507" y="1058"/>
                    </a:lnTo>
                    <a:lnTo>
                      <a:pt x="510" y="1080"/>
                    </a:lnTo>
                    <a:lnTo>
                      <a:pt x="518" y="1101"/>
                    </a:lnTo>
                    <a:lnTo>
                      <a:pt x="531" y="1119"/>
                    </a:lnTo>
                    <a:lnTo>
                      <a:pt x="548" y="1135"/>
                    </a:lnTo>
                    <a:lnTo>
                      <a:pt x="554" y="1141"/>
                    </a:lnTo>
                    <a:lnTo>
                      <a:pt x="558" y="1148"/>
                    </a:lnTo>
                    <a:lnTo>
                      <a:pt x="558" y="1155"/>
                    </a:lnTo>
                    <a:lnTo>
                      <a:pt x="558" y="1286"/>
                    </a:lnTo>
                    <a:lnTo>
                      <a:pt x="561" y="1302"/>
                    </a:lnTo>
                    <a:lnTo>
                      <a:pt x="568" y="1316"/>
                    </a:lnTo>
                    <a:lnTo>
                      <a:pt x="579" y="1327"/>
                    </a:lnTo>
                    <a:lnTo>
                      <a:pt x="592" y="1334"/>
                    </a:lnTo>
                    <a:lnTo>
                      <a:pt x="609" y="1336"/>
                    </a:lnTo>
                    <a:lnTo>
                      <a:pt x="624" y="1334"/>
                    </a:lnTo>
                    <a:lnTo>
                      <a:pt x="638" y="1327"/>
                    </a:lnTo>
                    <a:lnTo>
                      <a:pt x="649" y="1316"/>
                    </a:lnTo>
                    <a:lnTo>
                      <a:pt x="656" y="1302"/>
                    </a:lnTo>
                    <a:lnTo>
                      <a:pt x="659" y="1286"/>
                    </a:lnTo>
                    <a:lnTo>
                      <a:pt x="659" y="1156"/>
                    </a:lnTo>
                    <a:lnTo>
                      <a:pt x="660" y="1148"/>
                    </a:lnTo>
                    <a:lnTo>
                      <a:pt x="663" y="1141"/>
                    </a:lnTo>
                    <a:lnTo>
                      <a:pt x="669" y="1134"/>
                    </a:lnTo>
                    <a:lnTo>
                      <a:pt x="688" y="1118"/>
                    </a:lnTo>
                    <a:lnTo>
                      <a:pt x="700" y="1099"/>
                    </a:lnTo>
                    <a:lnTo>
                      <a:pt x="707" y="1078"/>
                    </a:lnTo>
                    <a:lnTo>
                      <a:pt x="709" y="1053"/>
                    </a:lnTo>
                    <a:lnTo>
                      <a:pt x="706" y="1030"/>
                    </a:lnTo>
                    <a:lnTo>
                      <a:pt x="699" y="1009"/>
                    </a:lnTo>
                    <a:lnTo>
                      <a:pt x="685" y="990"/>
                    </a:lnTo>
                    <a:lnTo>
                      <a:pt x="669" y="975"/>
                    </a:lnTo>
                    <a:lnTo>
                      <a:pt x="649" y="962"/>
                    </a:lnTo>
                    <a:lnTo>
                      <a:pt x="625" y="956"/>
                    </a:lnTo>
                    <a:lnTo>
                      <a:pt x="603" y="954"/>
                    </a:lnTo>
                    <a:close/>
                    <a:moveTo>
                      <a:pt x="536" y="201"/>
                    </a:moveTo>
                    <a:lnTo>
                      <a:pt x="501" y="204"/>
                    </a:lnTo>
                    <a:lnTo>
                      <a:pt x="468" y="213"/>
                    </a:lnTo>
                    <a:lnTo>
                      <a:pt x="438" y="228"/>
                    </a:lnTo>
                    <a:lnTo>
                      <a:pt x="411" y="246"/>
                    </a:lnTo>
                    <a:lnTo>
                      <a:pt x="388" y="271"/>
                    </a:lnTo>
                    <a:lnTo>
                      <a:pt x="368" y="297"/>
                    </a:lnTo>
                    <a:lnTo>
                      <a:pt x="354" y="327"/>
                    </a:lnTo>
                    <a:lnTo>
                      <a:pt x="345" y="361"/>
                    </a:lnTo>
                    <a:lnTo>
                      <a:pt x="341" y="395"/>
                    </a:lnTo>
                    <a:lnTo>
                      <a:pt x="341" y="649"/>
                    </a:lnTo>
                    <a:lnTo>
                      <a:pt x="344" y="671"/>
                    </a:lnTo>
                    <a:lnTo>
                      <a:pt x="347" y="692"/>
                    </a:lnTo>
                    <a:lnTo>
                      <a:pt x="872" y="692"/>
                    </a:lnTo>
                    <a:lnTo>
                      <a:pt x="876" y="671"/>
                    </a:lnTo>
                    <a:lnTo>
                      <a:pt x="877" y="649"/>
                    </a:lnTo>
                    <a:lnTo>
                      <a:pt x="876" y="649"/>
                    </a:lnTo>
                    <a:lnTo>
                      <a:pt x="876" y="395"/>
                    </a:lnTo>
                    <a:lnTo>
                      <a:pt x="873" y="361"/>
                    </a:lnTo>
                    <a:lnTo>
                      <a:pt x="864" y="327"/>
                    </a:lnTo>
                    <a:lnTo>
                      <a:pt x="849" y="297"/>
                    </a:lnTo>
                    <a:lnTo>
                      <a:pt x="831" y="271"/>
                    </a:lnTo>
                    <a:lnTo>
                      <a:pt x="807" y="246"/>
                    </a:lnTo>
                    <a:lnTo>
                      <a:pt x="781" y="228"/>
                    </a:lnTo>
                    <a:lnTo>
                      <a:pt x="750" y="213"/>
                    </a:lnTo>
                    <a:lnTo>
                      <a:pt x="717" y="204"/>
                    </a:lnTo>
                    <a:lnTo>
                      <a:pt x="683" y="201"/>
                    </a:lnTo>
                    <a:lnTo>
                      <a:pt x="536" y="201"/>
                    </a:lnTo>
                    <a:close/>
                    <a:moveTo>
                      <a:pt x="537" y="0"/>
                    </a:moveTo>
                    <a:lnTo>
                      <a:pt x="683" y="0"/>
                    </a:lnTo>
                    <a:lnTo>
                      <a:pt x="733" y="4"/>
                    </a:lnTo>
                    <a:lnTo>
                      <a:pt x="781" y="13"/>
                    </a:lnTo>
                    <a:lnTo>
                      <a:pt x="826" y="27"/>
                    </a:lnTo>
                    <a:lnTo>
                      <a:pt x="868" y="47"/>
                    </a:lnTo>
                    <a:lnTo>
                      <a:pt x="908" y="71"/>
                    </a:lnTo>
                    <a:lnTo>
                      <a:pt x="945" y="100"/>
                    </a:lnTo>
                    <a:lnTo>
                      <a:pt x="978" y="132"/>
                    </a:lnTo>
                    <a:lnTo>
                      <a:pt x="1007" y="169"/>
                    </a:lnTo>
                    <a:lnTo>
                      <a:pt x="1031" y="209"/>
                    </a:lnTo>
                    <a:lnTo>
                      <a:pt x="1051" y="252"/>
                    </a:lnTo>
                    <a:lnTo>
                      <a:pt x="1066" y="297"/>
                    </a:lnTo>
                    <a:lnTo>
                      <a:pt x="1075" y="345"/>
                    </a:lnTo>
                    <a:lnTo>
                      <a:pt x="1078" y="394"/>
                    </a:lnTo>
                    <a:lnTo>
                      <a:pt x="1078" y="648"/>
                    </a:lnTo>
                    <a:lnTo>
                      <a:pt x="1077" y="672"/>
                    </a:lnTo>
                    <a:lnTo>
                      <a:pt x="1075" y="695"/>
                    </a:lnTo>
                    <a:lnTo>
                      <a:pt x="1105" y="705"/>
                    </a:lnTo>
                    <a:lnTo>
                      <a:pt x="1131" y="720"/>
                    </a:lnTo>
                    <a:lnTo>
                      <a:pt x="1156" y="737"/>
                    </a:lnTo>
                    <a:lnTo>
                      <a:pt x="1177" y="760"/>
                    </a:lnTo>
                    <a:lnTo>
                      <a:pt x="1194" y="784"/>
                    </a:lnTo>
                    <a:lnTo>
                      <a:pt x="1207" y="813"/>
                    </a:lnTo>
                    <a:lnTo>
                      <a:pt x="1214" y="843"/>
                    </a:lnTo>
                    <a:lnTo>
                      <a:pt x="1218" y="874"/>
                    </a:lnTo>
                    <a:lnTo>
                      <a:pt x="1218" y="1358"/>
                    </a:lnTo>
                    <a:lnTo>
                      <a:pt x="1214" y="1391"/>
                    </a:lnTo>
                    <a:lnTo>
                      <a:pt x="1205" y="1421"/>
                    </a:lnTo>
                    <a:lnTo>
                      <a:pt x="1192" y="1450"/>
                    </a:lnTo>
                    <a:lnTo>
                      <a:pt x="1174" y="1476"/>
                    </a:lnTo>
                    <a:lnTo>
                      <a:pt x="1152" y="1498"/>
                    </a:lnTo>
                    <a:lnTo>
                      <a:pt x="1127" y="1517"/>
                    </a:lnTo>
                    <a:lnTo>
                      <a:pt x="1098" y="1530"/>
                    </a:lnTo>
                    <a:lnTo>
                      <a:pt x="1067" y="1539"/>
                    </a:lnTo>
                    <a:lnTo>
                      <a:pt x="1034" y="1541"/>
                    </a:lnTo>
                    <a:lnTo>
                      <a:pt x="183" y="1541"/>
                    </a:lnTo>
                    <a:lnTo>
                      <a:pt x="150" y="1539"/>
                    </a:lnTo>
                    <a:lnTo>
                      <a:pt x="119" y="1530"/>
                    </a:lnTo>
                    <a:lnTo>
                      <a:pt x="91" y="1517"/>
                    </a:lnTo>
                    <a:lnTo>
                      <a:pt x="65" y="1498"/>
                    </a:lnTo>
                    <a:lnTo>
                      <a:pt x="43" y="1476"/>
                    </a:lnTo>
                    <a:lnTo>
                      <a:pt x="24" y="1450"/>
                    </a:lnTo>
                    <a:lnTo>
                      <a:pt x="11" y="1421"/>
                    </a:lnTo>
                    <a:lnTo>
                      <a:pt x="2" y="1391"/>
                    </a:lnTo>
                    <a:lnTo>
                      <a:pt x="0" y="1358"/>
                    </a:lnTo>
                    <a:lnTo>
                      <a:pt x="0" y="874"/>
                    </a:lnTo>
                    <a:lnTo>
                      <a:pt x="2" y="842"/>
                    </a:lnTo>
                    <a:lnTo>
                      <a:pt x="11" y="812"/>
                    </a:lnTo>
                    <a:lnTo>
                      <a:pt x="24" y="784"/>
                    </a:lnTo>
                    <a:lnTo>
                      <a:pt x="41" y="759"/>
                    </a:lnTo>
                    <a:lnTo>
                      <a:pt x="63" y="736"/>
                    </a:lnTo>
                    <a:lnTo>
                      <a:pt x="88" y="719"/>
                    </a:lnTo>
                    <a:lnTo>
                      <a:pt x="115" y="704"/>
                    </a:lnTo>
                    <a:lnTo>
                      <a:pt x="145" y="695"/>
                    </a:lnTo>
                    <a:lnTo>
                      <a:pt x="143" y="671"/>
                    </a:lnTo>
                    <a:lnTo>
                      <a:pt x="142" y="648"/>
                    </a:lnTo>
                    <a:lnTo>
                      <a:pt x="142" y="394"/>
                    </a:lnTo>
                    <a:lnTo>
                      <a:pt x="145" y="345"/>
                    </a:lnTo>
                    <a:lnTo>
                      <a:pt x="154" y="297"/>
                    </a:lnTo>
                    <a:lnTo>
                      <a:pt x="168" y="252"/>
                    </a:lnTo>
                    <a:lnTo>
                      <a:pt x="188" y="209"/>
                    </a:lnTo>
                    <a:lnTo>
                      <a:pt x="213" y="169"/>
                    </a:lnTo>
                    <a:lnTo>
                      <a:pt x="242" y="132"/>
                    </a:lnTo>
                    <a:lnTo>
                      <a:pt x="275" y="100"/>
                    </a:lnTo>
                    <a:lnTo>
                      <a:pt x="312" y="70"/>
                    </a:lnTo>
                    <a:lnTo>
                      <a:pt x="351" y="46"/>
                    </a:lnTo>
                    <a:lnTo>
                      <a:pt x="394" y="27"/>
                    </a:lnTo>
                    <a:lnTo>
                      <a:pt x="439" y="13"/>
                    </a:lnTo>
                    <a:lnTo>
                      <a:pt x="487" y="4"/>
                    </a:lnTo>
                    <a:lnTo>
                      <a:pt x="537" y="0"/>
                    </a:lnTo>
                    <a:close/>
                  </a:path>
                </a:pathLst>
              </a:custGeom>
              <a:solidFill>
                <a:srgbClr val="97D1C5"/>
              </a:solidFill>
              <a:ln w="0">
                <a:noFill/>
                <a:prstDash val="solid"/>
                <a:round/>
              </a:ln>
            </p:spPr>
            <p:txBody>
              <a:bodyPr vert="horz" wrap="square" lIns="91440" tIns="45720" rIns="91440" bIns="45720" numCol="1" anchor="t" anchorCtr="0" compatLnSpc="1"/>
              <a:p>
                <a:endParaRPr lang="en-US"/>
              </a:p>
            </p:txBody>
          </p:sp>
        </p:grpSp>
        <p:sp>
          <p:nvSpPr>
            <p:cNvPr id="25" name="Freeform 66"/>
            <p:cNvSpPr>
              <a:spLocks noEditPoints="1"/>
            </p:cNvSpPr>
            <p:nvPr>
              <p:custDataLst>
                <p:tags r:id="rId14"/>
              </p:custDataLst>
            </p:nvPr>
          </p:nvSpPr>
          <p:spPr bwMode="auto">
            <a:xfrm>
              <a:off x="3582652" y="2084551"/>
              <a:ext cx="513730" cy="511884"/>
            </a:xfrm>
            <a:custGeom>
              <a:avLst/>
              <a:gdLst>
                <a:gd name="T0" fmla="*/ 3130 w 3331"/>
                <a:gd name="T1" fmla="*/ 1290 h 3328"/>
                <a:gd name="T2" fmla="*/ 3082 w 3331"/>
                <a:gd name="T3" fmla="*/ 1039 h 3328"/>
                <a:gd name="T4" fmla="*/ 2984 w 3331"/>
                <a:gd name="T5" fmla="*/ 809 h 3328"/>
                <a:gd name="T6" fmla="*/ 2841 w 3331"/>
                <a:gd name="T7" fmla="*/ 606 h 3328"/>
                <a:gd name="T8" fmla="*/ 2661 w 3331"/>
                <a:gd name="T9" fmla="*/ 438 h 3328"/>
                <a:gd name="T10" fmla="*/ 2449 w 3331"/>
                <a:gd name="T11" fmla="*/ 310 h 3328"/>
                <a:gd name="T12" fmla="*/ 2210 w 3331"/>
                <a:gd name="T13" fmla="*/ 227 h 3328"/>
                <a:gd name="T14" fmla="*/ 1571 w 3331"/>
                <a:gd name="T15" fmla="*/ 185 h 3328"/>
                <a:gd name="T16" fmla="*/ 1632 w 3331"/>
                <a:gd name="T17" fmla="*/ 207 h 3328"/>
                <a:gd name="T18" fmla="*/ 1666 w 3331"/>
                <a:gd name="T19" fmla="*/ 261 h 3328"/>
                <a:gd name="T20" fmla="*/ 1672 w 3331"/>
                <a:gd name="T21" fmla="*/ 1578 h 3328"/>
                <a:gd name="T22" fmla="*/ 1708 w 3331"/>
                <a:gd name="T23" fmla="*/ 1635 h 3328"/>
                <a:gd name="T24" fmla="*/ 1773 w 3331"/>
                <a:gd name="T25" fmla="*/ 1659 h 3328"/>
                <a:gd name="T26" fmla="*/ 3087 w 3331"/>
                <a:gd name="T27" fmla="*/ 1669 h 3328"/>
                <a:gd name="T28" fmla="*/ 3132 w 3331"/>
                <a:gd name="T29" fmla="*/ 1714 h 3328"/>
                <a:gd name="T30" fmla="*/ 3139 w 3331"/>
                <a:gd name="T31" fmla="*/ 1846 h 3328"/>
                <a:gd name="T32" fmla="*/ 3103 w 3331"/>
                <a:gd name="T33" fmla="*/ 2109 h 3328"/>
                <a:gd name="T34" fmla="*/ 3023 w 3331"/>
                <a:gd name="T35" fmla="*/ 2358 h 3328"/>
                <a:gd name="T36" fmla="*/ 2903 w 3331"/>
                <a:gd name="T37" fmla="*/ 2590 h 3328"/>
                <a:gd name="T38" fmla="*/ 2743 w 3331"/>
                <a:gd name="T39" fmla="*/ 2802 h 3328"/>
                <a:gd name="T40" fmla="*/ 2549 w 3331"/>
                <a:gd name="T41" fmla="*/ 2986 h 3328"/>
                <a:gd name="T42" fmla="*/ 2330 w 3331"/>
                <a:gd name="T43" fmla="*/ 3133 h 3328"/>
                <a:gd name="T44" fmla="*/ 2091 w 3331"/>
                <a:gd name="T45" fmla="*/ 3240 h 3328"/>
                <a:gd name="T46" fmla="*/ 1837 w 3331"/>
                <a:gd name="T47" fmla="*/ 3305 h 3328"/>
                <a:gd name="T48" fmla="*/ 1571 w 3331"/>
                <a:gd name="T49" fmla="*/ 3328 h 3328"/>
                <a:gd name="T50" fmla="*/ 1440 w 3331"/>
                <a:gd name="T51" fmla="*/ 3322 h 3328"/>
                <a:gd name="T52" fmla="*/ 1169 w 3331"/>
                <a:gd name="T53" fmla="*/ 3276 h 3328"/>
                <a:gd name="T54" fmla="*/ 912 w 3331"/>
                <a:gd name="T55" fmla="*/ 3182 h 3328"/>
                <a:gd name="T56" fmla="*/ 674 w 3331"/>
                <a:gd name="T57" fmla="*/ 3046 h 3328"/>
                <a:gd name="T58" fmla="*/ 460 w 3331"/>
                <a:gd name="T59" fmla="*/ 2866 h 3328"/>
                <a:gd name="T60" fmla="*/ 281 w 3331"/>
                <a:gd name="T61" fmla="*/ 2653 h 3328"/>
                <a:gd name="T62" fmla="*/ 145 w 3331"/>
                <a:gd name="T63" fmla="*/ 2415 h 3328"/>
                <a:gd name="T64" fmla="*/ 51 w 3331"/>
                <a:gd name="T65" fmla="*/ 2158 h 3328"/>
                <a:gd name="T66" fmla="*/ 4 w 3331"/>
                <a:gd name="T67" fmla="*/ 1887 h 3328"/>
                <a:gd name="T68" fmla="*/ 5 w 3331"/>
                <a:gd name="T69" fmla="*/ 1613 h 3328"/>
                <a:gd name="T70" fmla="*/ 52 w 3331"/>
                <a:gd name="T71" fmla="*/ 1349 h 3328"/>
                <a:gd name="T72" fmla="*/ 142 w 3331"/>
                <a:gd name="T73" fmla="*/ 1100 h 3328"/>
                <a:gd name="T74" fmla="*/ 274 w 3331"/>
                <a:gd name="T75" fmla="*/ 868 h 3328"/>
                <a:gd name="T76" fmla="*/ 446 w 3331"/>
                <a:gd name="T77" fmla="*/ 659 h 3328"/>
                <a:gd name="T78" fmla="*/ 651 w 3331"/>
                <a:gd name="T79" fmla="*/ 482 h 3328"/>
                <a:gd name="T80" fmla="*/ 880 w 3331"/>
                <a:gd name="T81" fmla="*/ 344 h 3328"/>
                <a:gd name="T82" fmla="*/ 1128 w 3331"/>
                <a:gd name="T83" fmla="*/ 249 h 3328"/>
                <a:gd name="T84" fmla="*/ 1389 w 3331"/>
                <a:gd name="T85" fmla="*/ 196 h 3328"/>
                <a:gd name="T86" fmla="*/ 1943 w 3331"/>
                <a:gd name="T87" fmla="*/ 0 h 3328"/>
                <a:gd name="T88" fmla="*/ 2222 w 3331"/>
                <a:gd name="T89" fmla="*/ 29 h 3328"/>
                <a:gd name="T90" fmla="*/ 2482 w 3331"/>
                <a:gd name="T91" fmla="*/ 109 h 3328"/>
                <a:gd name="T92" fmla="*/ 2718 w 3331"/>
                <a:gd name="T93" fmla="*/ 237 h 3328"/>
                <a:gd name="T94" fmla="*/ 2923 w 3331"/>
                <a:gd name="T95" fmla="*/ 407 h 3328"/>
                <a:gd name="T96" fmla="*/ 3094 w 3331"/>
                <a:gd name="T97" fmla="*/ 613 h 3328"/>
                <a:gd name="T98" fmla="*/ 3222 w 3331"/>
                <a:gd name="T99" fmla="*/ 848 h 3328"/>
                <a:gd name="T100" fmla="*/ 3302 w 3331"/>
                <a:gd name="T101" fmla="*/ 1109 h 3328"/>
                <a:gd name="T102" fmla="*/ 3331 w 3331"/>
                <a:gd name="T103" fmla="*/ 1388 h 3328"/>
                <a:gd name="T104" fmla="*/ 3310 w 3331"/>
                <a:gd name="T105" fmla="*/ 1449 h 3328"/>
                <a:gd name="T106" fmla="*/ 3256 w 3331"/>
                <a:gd name="T107" fmla="*/ 1484 h 3328"/>
                <a:gd name="T108" fmla="*/ 1920 w 3331"/>
                <a:gd name="T109" fmla="*/ 1484 h 3328"/>
                <a:gd name="T110" fmla="*/ 1866 w 3331"/>
                <a:gd name="T111" fmla="*/ 1449 h 3328"/>
                <a:gd name="T112" fmla="*/ 1844 w 3331"/>
                <a:gd name="T113" fmla="*/ 1388 h 3328"/>
                <a:gd name="T114" fmla="*/ 1854 w 3331"/>
                <a:gd name="T115" fmla="*/ 55 h 3328"/>
                <a:gd name="T116" fmla="*/ 1899 w 3331"/>
                <a:gd name="T117" fmla="*/ 10 h 3328"/>
                <a:gd name="T118" fmla="*/ 1943 w 3331"/>
                <a:gd name="T119" fmla="*/ 0 h 3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31" h="3328">
                  <a:moveTo>
                    <a:pt x="2040" y="201"/>
                  </a:moveTo>
                  <a:lnTo>
                    <a:pt x="2040" y="1290"/>
                  </a:lnTo>
                  <a:lnTo>
                    <a:pt x="3130" y="1290"/>
                  </a:lnTo>
                  <a:lnTo>
                    <a:pt x="3120" y="1204"/>
                  </a:lnTo>
                  <a:lnTo>
                    <a:pt x="3104" y="1120"/>
                  </a:lnTo>
                  <a:lnTo>
                    <a:pt x="3082" y="1039"/>
                  </a:lnTo>
                  <a:lnTo>
                    <a:pt x="3055" y="959"/>
                  </a:lnTo>
                  <a:lnTo>
                    <a:pt x="3021" y="882"/>
                  </a:lnTo>
                  <a:lnTo>
                    <a:pt x="2984" y="809"/>
                  </a:lnTo>
                  <a:lnTo>
                    <a:pt x="2941" y="737"/>
                  </a:lnTo>
                  <a:lnTo>
                    <a:pt x="2893" y="670"/>
                  </a:lnTo>
                  <a:lnTo>
                    <a:pt x="2841" y="606"/>
                  </a:lnTo>
                  <a:lnTo>
                    <a:pt x="2785" y="546"/>
                  </a:lnTo>
                  <a:lnTo>
                    <a:pt x="2725" y="490"/>
                  </a:lnTo>
                  <a:lnTo>
                    <a:pt x="2661" y="438"/>
                  </a:lnTo>
                  <a:lnTo>
                    <a:pt x="2593" y="390"/>
                  </a:lnTo>
                  <a:lnTo>
                    <a:pt x="2522" y="347"/>
                  </a:lnTo>
                  <a:lnTo>
                    <a:pt x="2449" y="310"/>
                  </a:lnTo>
                  <a:lnTo>
                    <a:pt x="2371" y="276"/>
                  </a:lnTo>
                  <a:lnTo>
                    <a:pt x="2292" y="249"/>
                  </a:lnTo>
                  <a:lnTo>
                    <a:pt x="2210" y="227"/>
                  </a:lnTo>
                  <a:lnTo>
                    <a:pt x="2127" y="211"/>
                  </a:lnTo>
                  <a:lnTo>
                    <a:pt x="2040" y="201"/>
                  </a:lnTo>
                  <a:close/>
                  <a:moveTo>
                    <a:pt x="1571" y="185"/>
                  </a:moveTo>
                  <a:lnTo>
                    <a:pt x="1593" y="189"/>
                  </a:lnTo>
                  <a:lnTo>
                    <a:pt x="1614" y="196"/>
                  </a:lnTo>
                  <a:lnTo>
                    <a:pt x="1632" y="207"/>
                  </a:lnTo>
                  <a:lnTo>
                    <a:pt x="1647" y="222"/>
                  </a:lnTo>
                  <a:lnTo>
                    <a:pt x="1658" y="240"/>
                  </a:lnTo>
                  <a:lnTo>
                    <a:pt x="1666" y="261"/>
                  </a:lnTo>
                  <a:lnTo>
                    <a:pt x="1669" y="284"/>
                  </a:lnTo>
                  <a:lnTo>
                    <a:pt x="1669" y="1555"/>
                  </a:lnTo>
                  <a:lnTo>
                    <a:pt x="1672" y="1578"/>
                  </a:lnTo>
                  <a:lnTo>
                    <a:pt x="1680" y="1600"/>
                  </a:lnTo>
                  <a:lnTo>
                    <a:pt x="1692" y="1619"/>
                  </a:lnTo>
                  <a:lnTo>
                    <a:pt x="1708" y="1635"/>
                  </a:lnTo>
                  <a:lnTo>
                    <a:pt x="1728" y="1648"/>
                  </a:lnTo>
                  <a:lnTo>
                    <a:pt x="1749" y="1656"/>
                  </a:lnTo>
                  <a:lnTo>
                    <a:pt x="1773" y="1659"/>
                  </a:lnTo>
                  <a:lnTo>
                    <a:pt x="3044" y="1659"/>
                  </a:lnTo>
                  <a:lnTo>
                    <a:pt x="3067" y="1661"/>
                  </a:lnTo>
                  <a:lnTo>
                    <a:pt x="3087" y="1669"/>
                  </a:lnTo>
                  <a:lnTo>
                    <a:pt x="3106" y="1680"/>
                  </a:lnTo>
                  <a:lnTo>
                    <a:pt x="3121" y="1695"/>
                  </a:lnTo>
                  <a:lnTo>
                    <a:pt x="3132" y="1714"/>
                  </a:lnTo>
                  <a:lnTo>
                    <a:pt x="3139" y="1734"/>
                  </a:lnTo>
                  <a:lnTo>
                    <a:pt x="3142" y="1757"/>
                  </a:lnTo>
                  <a:lnTo>
                    <a:pt x="3139" y="1846"/>
                  </a:lnTo>
                  <a:lnTo>
                    <a:pt x="3132" y="1935"/>
                  </a:lnTo>
                  <a:lnTo>
                    <a:pt x="3120" y="2022"/>
                  </a:lnTo>
                  <a:lnTo>
                    <a:pt x="3103" y="2109"/>
                  </a:lnTo>
                  <a:lnTo>
                    <a:pt x="3081" y="2193"/>
                  </a:lnTo>
                  <a:lnTo>
                    <a:pt x="3055" y="2277"/>
                  </a:lnTo>
                  <a:lnTo>
                    <a:pt x="3023" y="2358"/>
                  </a:lnTo>
                  <a:lnTo>
                    <a:pt x="2988" y="2438"/>
                  </a:lnTo>
                  <a:lnTo>
                    <a:pt x="2948" y="2515"/>
                  </a:lnTo>
                  <a:lnTo>
                    <a:pt x="2903" y="2590"/>
                  </a:lnTo>
                  <a:lnTo>
                    <a:pt x="2854" y="2664"/>
                  </a:lnTo>
                  <a:lnTo>
                    <a:pt x="2801" y="2734"/>
                  </a:lnTo>
                  <a:lnTo>
                    <a:pt x="2743" y="2802"/>
                  </a:lnTo>
                  <a:lnTo>
                    <a:pt x="2682" y="2867"/>
                  </a:lnTo>
                  <a:lnTo>
                    <a:pt x="2617" y="2928"/>
                  </a:lnTo>
                  <a:lnTo>
                    <a:pt x="2549" y="2986"/>
                  </a:lnTo>
                  <a:lnTo>
                    <a:pt x="2478" y="3039"/>
                  </a:lnTo>
                  <a:lnTo>
                    <a:pt x="2405" y="3088"/>
                  </a:lnTo>
                  <a:lnTo>
                    <a:pt x="2330" y="3133"/>
                  </a:lnTo>
                  <a:lnTo>
                    <a:pt x="2252" y="3173"/>
                  </a:lnTo>
                  <a:lnTo>
                    <a:pt x="2173" y="3208"/>
                  </a:lnTo>
                  <a:lnTo>
                    <a:pt x="2091" y="3240"/>
                  </a:lnTo>
                  <a:lnTo>
                    <a:pt x="2008" y="3266"/>
                  </a:lnTo>
                  <a:lnTo>
                    <a:pt x="1922" y="3288"/>
                  </a:lnTo>
                  <a:lnTo>
                    <a:pt x="1837" y="3305"/>
                  </a:lnTo>
                  <a:lnTo>
                    <a:pt x="1749" y="3317"/>
                  </a:lnTo>
                  <a:lnTo>
                    <a:pt x="1660" y="3325"/>
                  </a:lnTo>
                  <a:lnTo>
                    <a:pt x="1571" y="3328"/>
                  </a:lnTo>
                  <a:lnTo>
                    <a:pt x="1571" y="3328"/>
                  </a:lnTo>
                  <a:lnTo>
                    <a:pt x="1533" y="3328"/>
                  </a:lnTo>
                  <a:lnTo>
                    <a:pt x="1440" y="3322"/>
                  </a:lnTo>
                  <a:lnTo>
                    <a:pt x="1349" y="3312"/>
                  </a:lnTo>
                  <a:lnTo>
                    <a:pt x="1258" y="3296"/>
                  </a:lnTo>
                  <a:lnTo>
                    <a:pt x="1169" y="3276"/>
                  </a:lnTo>
                  <a:lnTo>
                    <a:pt x="1082" y="3249"/>
                  </a:lnTo>
                  <a:lnTo>
                    <a:pt x="995" y="3219"/>
                  </a:lnTo>
                  <a:lnTo>
                    <a:pt x="912" y="3182"/>
                  </a:lnTo>
                  <a:lnTo>
                    <a:pt x="830" y="3141"/>
                  </a:lnTo>
                  <a:lnTo>
                    <a:pt x="751" y="3095"/>
                  </a:lnTo>
                  <a:lnTo>
                    <a:pt x="674" y="3046"/>
                  </a:lnTo>
                  <a:lnTo>
                    <a:pt x="600" y="2990"/>
                  </a:lnTo>
                  <a:lnTo>
                    <a:pt x="529" y="2930"/>
                  </a:lnTo>
                  <a:lnTo>
                    <a:pt x="460" y="2866"/>
                  </a:lnTo>
                  <a:lnTo>
                    <a:pt x="396" y="2798"/>
                  </a:lnTo>
                  <a:lnTo>
                    <a:pt x="337" y="2727"/>
                  </a:lnTo>
                  <a:lnTo>
                    <a:pt x="281" y="2653"/>
                  </a:lnTo>
                  <a:lnTo>
                    <a:pt x="231" y="2576"/>
                  </a:lnTo>
                  <a:lnTo>
                    <a:pt x="185" y="2497"/>
                  </a:lnTo>
                  <a:lnTo>
                    <a:pt x="145" y="2415"/>
                  </a:lnTo>
                  <a:lnTo>
                    <a:pt x="108" y="2332"/>
                  </a:lnTo>
                  <a:lnTo>
                    <a:pt x="77" y="2245"/>
                  </a:lnTo>
                  <a:lnTo>
                    <a:pt x="51" y="2158"/>
                  </a:lnTo>
                  <a:lnTo>
                    <a:pt x="31" y="2069"/>
                  </a:lnTo>
                  <a:lnTo>
                    <a:pt x="14" y="1978"/>
                  </a:lnTo>
                  <a:lnTo>
                    <a:pt x="4" y="1887"/>
                  </a:lnTo>
                  <a:lnTo>
                    <a:pt x="0" y="1794"/>
                  </a:lnTo>
                  <a:lnTo>
                    <a:pt x="0" y="1704"/>
                  </a:lnTo>
                  <a:lnTo>
                    <a:pt x="5" y="1613"/>
                  </a:lnTo>
                  <a:lnTo>
                    <a:pt x="16" y="1524"/>
                  </a:lnTo>
                  <a:lnTo>
                    <a:pt x="32" y="1436"/>
                  </a:lnTo>
                  <a:lnTo>
                    <a:pt x="52" y="1349"/>
                  </a:lnTo>
                  <a:lnTo>
                    <a:pt x="77" y="1265"/>
                  </a:lnTo>
                  <a:lnTo>
                    <a:pt x="107" y="1181"/>
                  </a:lnTo>
                  <a:lnTo>
                    <a:pt x="142" y="1100"/>
                  </a:lnTo>
                  <a:lnTo>
                    <a:pt x="181" y="1020"/>
                  </a:lnTo>
                  <a:lnTo>
                    <a:pt x="225" y="943"/>
                  </a:lnTo>
                  <a:lnTo>
                    <a:pt x="274" y="868"/>
                  </a:lnTo>
                  <a:lnTo>
                    <a:pt x="327" y="795"/>
                  </a:lnTo>
                  <a:lnTo>
                    <a:pt x="384" y="726"/>
                  </a:lnTo>
                  <a:lnTo>
                    <a:pt x="446" y="659"/>
                  </a:lnTo>
                  <a:lnTo>
                    <a:pt x="511" y="596"/>
                  </a:lnTo>
                  <a:lnTo>
                    <a:pt x="580" y="537"/>
                  </a:lnTo>
                  <a:lnTo>
                    <a:pt x="651" y="482"/>
                  </a:lnTo>
                  <a:lnTo>
                    <a:pt x="725" y="432"/>
                  </a:lnTo>
                  <a:lnTo>
                    <a:pt x="801" y="386"/>
                  </a:lnTo>
                  <a:lnTo>
                    <a:pt x="880" y="344"/>
                  </a:lnTo>
                  <a:lnTo>
                    <a:pt x="961" y="308"/>
                  </a:lnTo>
                  <a:lnTo>
                    <a:pt x="1043" y="276"/>
                  </a:lnTo>
                  <a:lnTo>
                    <a:pt x="1128" y="249"/>
                  </a:lnTo>
                  <a:lnTo>
                    <a:pt x="1213" y="226"/>
                  </a:lnTo>
                  <a:lnTo>
                    <a:pt x="1301" y="209"/>
                  </a:lnTo>
                  <a:lnTo>
                    <a:pt x="1389" y="196"/>
                  </a:lnTo>
                  <a:lnTo>
                    <a:pt x="1480" y="189"/>
                  </a:lnTo>
                  <a:lnTo>
                    <a:pt x="1571" y="185"/>
                  </a:lnTo>
                  <a:close/>
                  <a:moveTo>
                    <a:pt x="1943" y="0"/>
                  </a:moveTo>
                  <a:lnTo>
                    <a:pt x="2037" y="3"/>
                  </a:lnTo>
                  <a:lnTo>
                    <a:pt x="2130" y="13"/>
                  </a:lnTo>
                  <a:lnTo>
                    <a:pt x="2222" y="29"/>
                  </a:lnTo>
                  <a:lnTo>
                    <a:pt x="2311" y="50"/>
                  </a:lnTo>
                  <a:lnTo>
                    <a:pt x="2398" y="77"/>
                  </a:lnTo>
                  <a:lnTo>
                    <a:pt x="2482" y="109"/>
                  </a:lnTo>
                  <a:lnTo>
                    <a:pt x="2564" y="147"/>
                  </a:lnTo>
                  <a:lnTo>
                    <a:pt x="2642" y="190"/>
                  </a:lnTo>
                  <a:lnTo>
                    <a:pt x="2718" y="237"/>
                  </a:lnTo>
                  <a:lnTo>
                    <a:pt x="2790" y="289"/>
                  </a:lnTo>
                  <a:lnTo>
                    <a:pt x="2858" y="346"/>
                  </a:lnTo>
                  <a:lnTo>
                    <a:pt x="2923" y="407"/>
                  </a:lnTo>
                  <a:lnTo>
                    <a:pt x="2985" y="472"/>
                  </a:lnTo>
                  <a:lnTo>
                    <a:pt x="3041" y="541"/>
                  </a:lnTo>
                  <a:lnTo>
                    <a:pt x="3094" y="613"/>
                  </a:lnTo>
                  <a:lnTo>
                    <a:pt x="3140" y="688"/>
                  </a:lnTo>
                  <a:lnTo>
                    <a:pt x="3183" y="767"/>
                  </a:lnTo>
                  <a:lnTo>
                    <a:pt x="3222" y="848"/>
                  </a:lnTo>
                  <a:lnTo>
                    <a:pt x="3253" y="933"/>
                  </a:lnTo>
                  <a:lnTo>
                    <a:pt x="3281" y="1019"/>
                  </a:lnTo>
                  <a:lnTo>
                    <a:pt x="3302" y="1109"/>
                  </a:lnTo>
                  <a:lnTo>
                    <a:pt x="3318" y="1200"/>
                  </a:lnTo>
                  <a:lnTo>
                    <a:pt x="3328" y="1293"/>
                  </a:lnTo>
                  <a:lnTo>
                    <a:pt x="3331" y="1388"/>
                  </a:lnTo>
                  <a:lnTo>
                    <a:pt x="3328" y="1410"/>
                  </a:lnTo>
                  <a:lnTo>
                    <a:pt x="3321" y="1431"/>
                  </a:lnTo>
                  <a:lnTo>
                    <a:pt x="3310" y="1449"/>
                  </a:lnTo>
                  <a:lnTo>
                    <a:pt x="3294" y="1464"/>
                  </a:lnTo>
                  <a:lnTo>
                    <a:pt x="3276" y="1477"/>
                  </a:lnTo>
                  <a:lnTo>
                    <a:pt x="3256" y="1484"/>
                  </a:lnTo>
                  <a:lnTo>
                    <a:pt x="3232" y="1486"/>
                  </a:lnTo>
                  <a:lnTo>
                    <a:pt x="1943" y="1486"/>
                  </a:lnTo>
                  <a:lnTo>
                    <a:pt x="1920" y="1484"/>
                  </a:lnTo>
                  <a:lnTo>
                    <a:pt x="1899" y="1477"/>
                  </a:lnTo>
                  <a:lnTo>
                    <a:pt x="1881" y="1464"/>
                  </a:lnTo>
                  <a:lnTo>
                    <a:pt x="1866" y="1449"/>
                  </a:lnTo>
                  <a:lnTo>
                    <a:pt x="1854" y="1431"/>
                  </a:lnTo>
                  <a:lnTo>
                    <a:pt x="1847" y="1410"/>
                  </a:lnTo>
                  <a:lnTo>
                    <a:pt x="1844" y="1388"/>
                  </a:lnTo>
                  <a:lnTo>
                    <a:pt x="1844" y="98"/>
                  </a:lnTo>
                  <a:lnTo>
                    <a:pt x="1847" y="75"/>
                  </a:lnTo>
                  <a:lnTo>
                    <a:pt x="1854" y="55"/>
                  </a:lnTo>
                  <a:lnTo>
                    <a:pt x="1866" y="37"/>
                  </a:lnTo>
                  <a:lnTo>
                    <a:pt x="1881" y="22"/>
                  </a:lnTo>
                  <a:lnTo>
                    <a:pt x="1899" y="10"/>
                  </a:lnTo>
                  <a:lnTo>
                    <a:pt x="1920" y="3"/>
                  </a:lnTo>
                  <a:lnTo>
                    <a:pt x="1943" y="0"/>
                  </a:lnTo>
                  <a:lnTo>
                    <a:pt x="1943" y="0"/>
                  </a:lnTo>
                  <a:close/>
                </a:path>
              </a:pathLst>
            </a:custGeom>
            <a:solidFill>
              <a:srgbClr val="97D1C5"/>
            </a:solidFill>
            <a:ln w="0">
              <a:noFill/>
              <a:prstDash val="solid"/>
              <a:round/>
            </a:ln>
          </p:spPr>
          <p:txBody>
            <a:bodyPr vert="horz" wrap="square" lIns="91440" tIns="45720" rIns="91440" bIns="45720" numCol="1" anchor="t" anchorCtr="0" compatLnSpc="1"/>
            <a:p>
              <a:endParaRPr lang="en-US"/>
            </a:p>
          </p:txBody>
        </p:sp>
      </p:grpSp>
      <p:grpSp>
        <p:nvGrpSpPr>
          <p:cNvPr id="26" name="组合 25"/>
          <p:cNvGrpSpPr/>
          <p:nvPr>
            <p:custDataLst>
              <p:tags r:id="rId15"/>
            </p:custDataLst>
          </p:nvPr>
        </p:nvGrpSpPr>
        <p:grpSpPr>
          <a:xfrm>
            <a:off x="1137443" y="1089187"/>
            <a:ext cx="6399611" cy="795641"/>
            <a:chOff x="794885" y="1820070"/>
            <a:chExt cx="4215516" cy="795641"/>
          </a:xfrm>
        </p:grpSpPr>
        <p:sp>
          <p:nvSpPr>
            <p:cNvPr id="27" name="Freeform 28"/>
            <p:cNvSpPr/>
            <p:nvPr/>
          </p:nvSpPr>
          <p:spPr>
            <a:xfrm>
              <a:off x="794885" y="1820070"/>
              <a:ext cx="288303" cy="522786"/>
            </a:xfrm>
            <a:custGeom>
              <a:avLst/>
              <a:gdLst/>
              <a:ahLst/>
              <a:cxnLst>
                <a:cxn ang="0">
                  <a:pos x="wd2" y="hd2"/>
                </a:cxn>
                <a:cxn ang="5400000">
                  <a:pos x="wd2" y="hd2"/>
                </a:cxn>
                <a:cxn ang="10800000">
                  <a:pos x="wd2" y="hd2"/>
                </a:cxn>
                <a:cxn ang="16200000">
                  <a:pos x="wd2" y="hd2"/>
                </a:cxn>
              </a:cxnLst>
              <a:rect l="0" t="0" r="r" b="b"/>
              <a:pathLst>
                <a:path w="21600" h="21600" extrusionOk="0">
                  <a:moveTo>
                    <a:pt x="1050" y="1652"/>
                  </a:moveTo>
                  <a:cubicBezTo>
                    <a:pt x="450" y="1652"/>
                    <a:pt x="0" y="1298"/>
                    <a:pt x="0" y="826"/>
                  </a:cubicBezTo>
                  <a:cubicBezTo>
                    <a:pt x="0" y="354"/>
                    <a:pt x="450" y="0"/>
                    <a:pt x="1050" y="0"/>
                  </a:cubicBezTo>
                  <a:cubicBezTo>
                    <a:pt x="20550" y="0"/>
                    <a:pt x="20550" y="0"/>
                    <a:pt x="20550" y="0"/>
                  </a:cubicBezTo>
                  <a:cubicBezTo>
                    <a:pt x="21000" y="0"/>
                    <a:pt x="21600" y="354"/>
                    <a:pt x="21600" y="826"/>
                  </a:cubicBezTo>
                  <a:cubicBezTo>
                    <a:pt x="21600" y="1298"/>
                    <a:pt x="21000" y="1652"/>
                    <a:pt x="20550" y="1652"/>
                  </a:cubicBezTo>
                  <a:cubicBezTo>
                    <a:pt x="19650" y="1652"/>
                    <a:pt x="19650" y="1652"/>
                    <a:pt x="19650" y="1652"/>
                  </a:cubicBezTo>
                  <a:cubicBezTo>
                    <a:pt x="19500" y="4367"/>
                    <a:pt x="18750" y="6374"/>
                    <a:pt x="17700" y="7908"/>
                  </a:cubicBezTo>
                  <a:cubicBezTo>
                    <a:pt x="17700" y="7908"/>
                    <a:pt x="17700" y="7908"/>
                    <a:pt x="17700" y="7908"/>
                  </a:cubicBezTo>
                  <a:cubicBezTo>
                    <a:pt x="16500" y="9443"/>
                    <a:pt x="15000" y="10387"/>
                    <a:pt x="13500" y="10977"/>
                  </a:cubicBezTo>
                  <a:cubicBezTo>
                    <a:pt x="15000" y="11567"/>
                    <a:pt x="16500" y="12630"/>
                    <a:pt x="17700" y="14046"/>
                  </a:cubicBezTo>
                  <a:cubicBezTo>
                    <a:pt x="17700" y="14164"/>
                    <a:pt x="17700" y="14164"/>
                    <a:pt x="17700" y="14164"/>
                  </a:cubicBezTo>
                  <a:cubicBezTo>
                    <a:pt x="18750" y="15580"/>
                    <a:pt x="19500" y="17469"/>
                    <a:pt x="19650" y="19948"/>
                  </a:cubicBezTo>
                  <a:cubicBezTo>
                    <a:pt x="20550" y="19948"/>
                    <a:pt x="20550" y="19948"/>
                    <a:pt x="20550" y="19948"/>
                  </a:cubicBezTo>
                  <a:cubicBezTo>
                    <a:pt x="21000" y="19948"/>
                    <a:pt x="21600" y="20302"/>
                    <a:pt x="21600" y="20774"/>
                  </a:cubicBezTo>
                  <a:cubicBezTo>
                    <a:pt x="21600" y="21246"/>
                    <a:pt x="21000" y="21600"/>
                    <a:pt x="20550" y="21600"/>
                  </a:cubicBezTo>
                  <a:cubicBezTo>
                    <a:pt x="1050" y="21600"/>
                    <a:pt x="1050" y="21600"/>
                    <a:pt x="1050" y="21600"/>
                  </a:cubicBezTo>
                  <a:cubicBezTo>
                    <a:pt x="450" y="21600"/>
                    <a:pt x="0" y="21246"/>
                    <a:pt x="0" y="20774"/>
                  </a:cubicBezTo>
                  <a:cubicBezTo>
                    <a:pt x="0" y="20302"/>
                    <a:pt x="450" y="19948"/>
                    <a:pt x="1050" y="19948"/>
                  </a:cubicBezTo>
                  <a:cubicBezTo>
                    <a:pt x="1950" y="19948"/>
                    <a:pt x="1950" y="19948"/>
                    <a:pt x="1950" y="19948"/>
                  </a:cubicBezTo>
                  <a:cubicBezTo>
                    <a:pt x="2100" y="17469"/>
                    <a:pt x="2850" y="15580"/>
                    <a:pt x="3900" y="14164"/>
                  </a:cubicBezTo>
                  <a:cubicBezTo>
                    <a:pt x="3900" y="14046"/>
                    <a:pt x="3900" y="14046"/>
                    <a:pt x="3900" y="14046"/>
                  </a:cubicBezTo>
                  <a:cubicBezTo>
                    <a:pt x="4950" y="12630"/>
                    <a:pt x="6450" y="11567"/>
                    <a:pt x="8100" y="10977"/>
                  </a:cubicBezTo>
                  <a:cubicBezTo>
                    <a:pt x="6450" y="10387"/>
                    <a:pt x="4950" y="9443"/>
                    <a:pt x="3900" y="7908"/>
                  </a:cubicBezTo>
                  <a:cubicBezTo>
                    <a:pt x="3900" y="7908"/>
                    <a:pt x="3900" y="7908"/>
                    <a:pt x="3900" y="7908"/>
                  </a:cubicBezTo>
                  <a:cubicBezTo>
                    <a:pt x="2700" y="6374"/>
                    <a:pt x="2100" y="4367"/>
                    <a:pt x="1950" y="1652"/>
                  </a:cubicBezTo>
                  <a:cubicBezTo>
                    <a:pt x="1050" y="1652"/>
                    <a:pt x="1050" y="1652"/>
                    <a:pt x="1050" y="1652"/>
                  </a:cubicBezTo>
                  <a:close/>
                  <a:moveTo>
                    <a:pt x="18150" y="19948"/>
                  </a:moveTo>
                  <a:cubicBezTo>
                    <a:pt x="18150" y="19948"/>
                    <a:pt x="18150" y="19948"/>
                    <a:pt x="18150" y="19948"/>
                  </a:cubicBezTo>
                  <a:cubicBezTo>
                    <a:pt x="17550" y="18295"/>
                    <a:pt x="16200" y="16997"/>
                    <a:pt x="14700" y="16289"/>
                  </a:cubicBezTo>
                  <a:cubicBezTo>
                    <a:pt x="13500" y="15698"/>
                    <a:pt x="12150" y="15462"/>
                    <a:pt x="10800" y="15462"/>
                  </a:cubicBezTo>
                  <a:cubicBezTo>
                    <a:pt x="9450" y="15462"/>
                    <a:pt x="8100" y="15698"/>
                    <a:pt x="6900" y="16289"/>
                  </a:cubicBezTo>
                  <a:cubicBezTo>
                    <a:pt x="5250" y="16997"/>
                    <a:pt x="3900" y="18295"/>
                    <a:pt x="3300" y="19948"/>
                  </a:cubicBezTo>
                  <a:cubicBezTo>
                    <a:pt x="18150" y="19948"/>
                    <a:pt x="18150" y="19948"/>
                    <a:pt x="18150" y="19948"/>
                  </a:cubicBezTo>
                  <a:close/>
                  <a:moveTo>
                    <a:pt x="3750" y="17233"/>
                  </a:moveTo>
                  <a:cubicBezTo>
                    <a:pt x="3750" y="17233"/>
                    <a:pt x="3750" y="17233"/>
                    <a:pt x="3750" y="17233"/>
                  </a:cubicBezTo>
                  <a:cubicBezTo>
                    <a:pt x="4500" y="16407"/>
                    <a:pt x="5250" y="15816"/>
                    <a:pt x="6300" y="15344"/>
                  </a:cubicBezTo>
                  <a:cubicBezTo>
                    <a:pt x="7650" y="14754"/>
                    <a:pt x="9150" y="14400"/>
                    <a:pt x="10800" y="14400"/>
                  </a:cubicBezTo>
                  <a:cubicBezTo>
                    <a:pt x="12300" y="14400"/>
                    <a:pt x="13950" y="14754"/>
                    <a:pt x="15300" y="15344"/>
                  </a:cubicBezTo>
                  <a:cubicBezTo>
                    <a:pt x="16200" y="15816"/>
                    <a:pt x="17100" y="16407"/>
                    <a:pt x="17850" y="17233"/>
                  </a:cubicBezTo>
                  <a:cubicBezTo>
                    <a:pt x="17550" y="16170"/>
                    <a:pt x="17100" y="15344"/>
                    <a:pt x="16500" y="14636"/>
                  </a:cubicBezTo>
                  <a:cubicBezTo>
                    <a:pt x="16500" y="14636"/>
                    <a:pt x="16500" y="14636"/>
                    <a:pt x="16500" y="14636"/>
                  </a:cubicBezTo>
                  <a:cubicBezTo>
                    <a:pt x="15300" y="12866"/>
                    <a:pt x="13500" y="11921"/>
                    <a:pt x="11550" y="11449"/>
                  </a:cubicBezTo>
                  <a:cubicBezTo>
                    <a:pt x="11550" y="11449"/>
                    <a:pt x="11550" y="11449"/>
                    <a:pt x="11550" y="11449"/>
                  </a:cubicBezTo>
                  <a:cubicBezTo>
                    <a:pt x="11550" y="11449"/>
                    <a:pt x="11550" y="11449"/>
                    <a:pt x="11550" y="11449"/>
                  </a:cubicBezTo>
                  <a:cubicBezTo>
                    <a:pt x="11550" y="11449"/>
                    <a:pt x="11400" y="11449"/>
                    <a:pt x="11400" y="11331"/>
                  </a:cubicBezTo>
                  <a:cubicBezTo>
                    <a:pt x="11400" y="11331"/>
                    <a:pt x="11400" y="11331"/>
                    <a:pt x="11400" y="11331"/>
                  </a:cubicBezTo>
                  <a:cubicBezTo>
                    <a:pt x="11400" y="11331"/>
                    <a:pt x="11400" y="11331"/>
                    <a:pt x="11400" y="11331"/>
                  </a:cubicBezTo>
                  <a:cubicBezTo>
                    <a:pt x="11400" y="11331"/>
                    <a:pt x="11400" y="11331"/>
                    <a:pt x="11400" y="11331"/>
                  </a:cubicBezTo>
                  <a:cubicBezTo>
                    <a:pt x="11250" y="11331"/>
                    <a:pt x="11250" y="11331"/>
                    <a:pt x="11250" y="11331"/>
                  </a:cubicBezTo>
                  <a:cubicBezTo>
                    <a:pt x="11250" y="11331"/>
                    <a:pt x="11250" y="11331"/>
                    <a:pt x="11250" y="11331"/>
                  </a:cubicBezTo>
                  <a:cubicBezTo>
                    <a:pt x="11250" y="11213"/>
                    <a:pt x="11250" y="11213"/>
                    <a:pt x="11250" y="11213"/>
                  </a:cubicBezTo>
                  <a:cubicBezTo>
                    <a:pt x="11250" y="11213"/>
                    <a:pt x="11250" y="11213"/>
                    <a:pt x="11250" y="11213"/>
                  </a:cubicBezTo>
                  <a:cubicBezTo>
                    <a:pt x="11250" y="11213"/>
                    <a:pt x="11250" y="11095"/>
                    <a:pt x="11250" y="11095"/>
                  </a:cubicBezTo>
                  <a:cubicBezTo>
                    <a:pt x="11100" y="11095"/>
                    <a:pt x="11100" y="11095"/>
                    <a:pt x="11100" y="11095"/>
                  </a:cubicBezTo>
                  <a:cubicBezTo>
                    <a:pt x="11100" y="11095"/>
                    <a:pt x="11100" y="11095"/>
                    <a:pt x="11100" y="11095"/>
                  </a:cubicBezTo>
                  <a:cubicBezTo>
                    <a:pt x="11100" y="10977"/>
                    <a:pt x="11100" y="10977"/>
                    <a:pt x="11100" y="10977"/>
                  </a:cubicBezTo>
                  <a:cubicBezTo>
                    <a:pt x="11100" y="10977"/>
                    <a:pt x="11100" y="10977"/>
                    <a:pt x="11100" y="10977"/>
                  </a:cubicBezTo>
                  <a:cubicBezTo>
                    <a:pt x="11100" y="10977"/>
                    <a:pt x="11100" y="10977"/>
                    <a:pt x="11100" y="10977"/>
                  </a:cubicBezTo>
                  <a:cubicBezTo>
                    <a:pt x="11100" y="10977"/>
                    <a:pt x="11100" y="10977"/>
                    <a:pt x="11100" y="10977"/>
                  </a:cubicBezTo>
                  <a:cubicBezTo>
                    <a:pt x="11250" y="10859"/>
                    <a:pt x="11250" y="10859"/>
                    <a:pt x="11250" y="10859"/>
                  </a:cubicBezTo>
                  <a:cubicBezTo>
                    <a:pt x="11250" y="10859"/>
                    <a:pt x="11250" y="10859"/>
                    <a:pt x="11250" y="10741"/>
                  </a:cubicBezTo>
                  <a:cubicBezTo>
                    <a:pt x="11250" y="10741"/>
                    <a:pt x="11250" y="10741"/>
                    <a:pt x="11250" y="10741"/>
                  </a:cubicBezTo>
                  <a:cubicBezTo>
                    <a:pt x="11250" y="10741"/>
                    <a:pt x="11250" y="10741"/>
                    <a:pt x="11250" y="10741"/>
                  </a:cubicBezTo>
                  <a:cubicBezTo>
                    <a:pt x="11250" y="10623"/>
                    <a:pt x="11250" y="10623"/>
                    <a:pt x="11250" y="10623"/>
                  </a:cubicBezTo>
                  <a:cubicBezTo>
                    <a:pt x="11400" y="10623"/>
                    <a:pt x="11400" y="10623"/>
                    <a:pt x="11400" y="10623"/>
                  </a:cubicBezTo>
                  <a:cubicBezTo>
                    <a:pt x="11400" y="10623"/>
                    <a:pt x="11400" y="10623"/>
                    <a:pt x="11400" y="10623"/>
                  </a:cubicBezTo>
                  <a:cubicBezTo>
                    <a:pt x="11400" y="10623"/>
                    <a:pt x="11400" y="10623"/>
                    <a:pt x="11400" y="10623"/>
                  </a:cubicBezTo>
                  <a:cubicBezTo>
                    <a:pt x="11400" y="10623"/>
                    <a:pt x="11400" y="10623"/>
                    <a:pt x="11400" y="10623"/>
                  </a:cubicBezTo>
                  <a:cubicBezTo>
                    <a:pt x="11400" y="10623"/>
                    <a:pt x="11550" y="10623"/>
                    <a:pt x="11550" y="10505"/>
                  </a:cubicBezTo>
                  <a:cubicBezTo>
                    <a:pt x="11550" y="10505"/>
                    <a:pt x="11550" y="10505"/>
                    <a:pt x="11550" y="10505"/>
                  </a:cubicBezTo>
                  <a:cubicBezTo>
                    <a:pt x="11550" y="10505"/>
                    <a:pt x="11550" y="10505"/>
                    <a:pt x="11550" y="10505"/>
                  </a:cubicBezTo>
                  <a:cubicBezTo>
                    <a:pt x="13500" y="10033"/>
                    <a:pt x="15300" y="9207"/>
                    <a:pt x="16500" y="7436"/>
                  </a:cubicBezTo>
                  <a:cubicBezTo>
                    <a:pt x="16500" y="7436"/>
                    <a:pt x="16500" y="7436"/>
                    <a:pt x="16500" y="7436"/>
                  </a:cubicBezTo>
                  <a:cubicBezTo>
                    <a:pt x="17550" y="6020"/>
                    <a:pt x="18300" y="4131"/>
                    <a:pt x="18300" y="1652"/>
                  </a:cubicBezTo>
                  <a:cubicBezTo>
                    <a:pt x="3150" y="1652"/>
                    <a:pt x="3150" y="1652"/>
                    <a:pt x="3150" y="1652"/>
                  </a:cubicBezTo>
                  <a:cubicBezTo>
                    <a:pt x="3300" y="4131"/>
                    <a:pt x="3900" y="6020"/>
                    <a:pt x="4950" y="7436"/>
                  </a:cubicBezTo>
                  <a:cubicBezTo>
                    <a:pt x="4950" y="7436"/>
                    <a:pt x="4950" y="7436"/>
                    <a:pt x="4950" y="7436"/>
                  </a:cubicBezTo>
                  <a:cubicBezTo>
                    <a:pt x="6300" y="9207"/>
                    <a:pt x="8100" y="10033"/>
                    <a:pt x="9900" y="10505"/>
                  </a:cubicBezTo>
                  <a:cubicBezTo>
                    <a:pt x="10050" y="10505"/>
                    <a:pt x="10050" y="10505"/>
                    <a:pt x="10050" y="10505"/>
                  </a:cubicBezTo>
                  <a:cubicBezTo>
                    <a:pt x="10050" y="10505"/>
                    <a:pt x="10050" y="10505"/>
                    <a:pt x="10050" y="10505"/>
                  </a:cubicBezTo>
                  <a:cubicBezTo>
                    <a:pt x="10050" y="10623"/>
                    <a:pt x="10050" y="10623"/>
                    <a:pt x="10200" y="10623"/>
                  </a:cubicBezTo>
                  <a:cubicBezTo>
                    <a:pt x="10200" y="10623"/>
                    <a:pt x="10200" y="10623"/>
                    <a:pt x="10200" y="10623"/>
                  </a:cubicBezTo>
                  <a:cubicBezTo>
                    <a:pt x="10200" y="10623"/>
                    <a:pt x="10200" y="10623"/>
                    <a:pt x="10200" y="10623"/>
                  </a:cubicBezTo>
                  <a:cubicBezTo>
                    <a:pt x="10200" y="10623"/>
                    <a:pt x="10200" y="10623"/>
                    <a:pt x="10200" y="10623"/>
                  </a:cubicBezTo>
                  <a:cubicBezTo>
                    <a:pt x="10200" y="10623"/>
                    <a:pt x="10200" y="10623"/>
                    <a:pt x="10200" y="10623"/>
                  </a:cubicBezTo>
                  <a:cubicBezTo>
                    <a:pt x="10200" y="10741"/>
                    <a:pt x="10200" y="10741"/>
                    <a:pt x="10200" y="10741"/>
                  </a:cubicBezTo>
                  <a:cubicBezTo>
                    <a:pt x="10200" y="10741"/>
                    <a:pt x="10350" y="10741"/>
                    <a:pt x="10350" y="10741"/>
                  </a:cubicBezTo>
                  <a:cubicBezTo>
                    <a:pt x="10350" y="10741"/>
                    <a:pt x="10350" y="10741"/>
                    <a:pt x="10350" y="10741"/>
                  </a:cubicBezTo>
                  <a:cubicBezTo>
                    <a:pt x="10350" y="10859"/>
                    <a:pt x="10350" y="10859"/>
                    <a:pt x="10350" y="10859"/>
                  </a:cubicBezTo>
                  <a:cubicBezTo>
                    <a:pt x="10350" y="10977"/>
                    <a:pt x="10350" y="10977"/>
                    <a:pt x="10350" y="10977"/>
                  </a:cubicBezTo>
                  <a:cubicBezTo>
                    <a:pt x="10350" y="10977"/>
                    <a:pt x="10350" y="10977"/>
                    <a:pt x="10350" y="10977"/>
                  </a:cubicBezTo>
                  <a:cubicBezTo>
                    <a:pt x="10350" y="10977"/>
                    <a:pt x="10350" y="10977"/>
                    <a:pt x="10350" y="10977"/>
                  </a:cubicBezTo>
                  <a:cubicBezTo>
                    <a:pt x="10350" y="10977"/>
                    <a:pt x="10350" y="10977"/>
                    <a:pt x="10350" y="10977"/>
                  </a:cubicBezTo>
                  <a:cubicBezTo>
                    <a:pt x="10350" y="11095"/>
                    <a:pt x="10350" y="11095"/>
                    <a:pt x="10350" y="11095"/>
                  </a:cubicBezTo>
                  <a:cubicBezTo>
                    <a:pt x="10350" y="11095"/>
                    <a:pt x="10350" y="11095"/>
                    <a:pt x="10350" y="11095"/>
                  </a:cubicBezTo>
                  <a:cubicBezTo>
                    <a:pt x="10350" y="11095"/>
                    <a:pt x="10350" y="11095"/>
                    <a:pt x="10350" y="11095"/>
                  </a:cubicBezTo>
                  <a:cubicBezTo>
                    <a:pt x="10350" y="11095"/>
                    <a:pt x="10350" y="11213"/>
                    <a:pt x="10350" y="11213"/>
                  </a:cubicBezTo>
                  <a:cubicBezTo>
                    <a:pt x="10350" y="11213"/>
                    <a:pt x="10350" y="11213"/>
                    <a:pt x="10350" y="11213"/>
                  </a:cubicBezTo>
                  <a:cubicBezTo>
                    <a:pt x="10350" y="11213"/>
                    <a:pt x="10200" y="11331"/>
                    <a:pt x="10200" y="11331"/>
                  </a:cubicBezTo>
                  <a:cubicBezTo>
                    <a:pt x="10200" y="11331"/>
                    <a:pt x="10200" y="11331"/>
                    <a:pt x="10200" y="11331"/>
                  </a:cubicBezTo>
                  <a:cubicBezTo>
                    <a:pt x="10200" y="11331"/>
                    <a:pt x="10200" y="11331"/>
                    <a:pt x="10200" y="11331"/>
                  </a:cubicBezTo>
                  <a:cubicBezTo>
                    <a:pt x="10200" y="11331"/>
                    <a:pt x="10200" y="11331"/>
                    <a:pt x="10200" y="11331"/>
                  </a:cubicBezTo>
                  <a:cubicBezTo>
                    <a:pt x="10200" y="11331"/>
                    <a:pt x="10200" y="11331"/>
                    <a:pt x="10200" y="11331"/>
                  </a:cubicBezTo>
                  <a:cubicBezTo>
                    <a:pt x="10200" y="11331"/>
                    <a:pt x="10200" y="11331"/>
                    <a:pt x="10200" y="11331"/>
                  </a:cubicBezTo>
                  <a:cubicBezTo>
                    <a:pt x="10050" y="11449"/>
                    <a:pt x="10050" y="11449"/>
                    <a:pt x="10050" y="11449"/>
                  </a:cubicBezTo>
                  <a:cubicBezTo>
                    <a:pt x="10050" y="11449"/>
                    <a:pt x="10050" y="11449"/>
                    <a:pt x="10050" y="11449"/>
                  </a:cubicBezTo>
                  <a:cubicBezTo>
                    <a:pt x="9900" y="11449"/>
                    <a:pt x="9900" y="11449"/>
                    <a:pt x="9900" y="11449"/>
                  </a:cubicBezTo>
                  <a:cubicBezTo>
                    <a:pt x="8100" y="11921"/>
                    <a:pt x="6300" y="12866"/>
                    <a:pt x="4950" y="14636"/>
                  </a:cubicBezTo>
                  <a:cubicBezTo>
                    <a:pt x="4950" y="14636"/>
                    <a:pt x="4950" y="14636"/>
                    <a:pt x="4950" y="14636"/>
                  </a:cubicBezTo>
                  <a:cubicBezTo>
                    <a:pt x="4500" y="15344"/>
                    <a:pt x="4050" y="16170"/>
                    <a:pt x="3750" y="17233"/>
                  </a:cubicBezTo>
                  <a:close/>
                  <a:moveTo>
                    <a:pt x="5250" y="5902"/>
                  </a:moveTo>
                  <a:cubicBezTo>
                    <a:pt x="5250" y="5902"/>
                    <a:pt x="5250" y="5902"/>
                    <a:pt x="5250" y="5902"/>
                  </a:cubicBezTo>
                  <a:cubicBezTo>
                    <a:pt x="5700" y="6846"/>
                    <a:pt x="6300" y="7672"/>
                    <a:pt x="7200" y="8380"/>
                  </a:cubicBezTo>
                  <a:cubicBezTo>
                    <a:pt x="8100" y="8970"/>
                    <a:pt x="9000" y="9443"/>
                    <a:pt x="10200" y="9679"/>
                  </a:cubicBezTo>
                  <a:cubicBezTo>
                    <a:pt x="10200" y="9679"/>
                    <a:pt x="10200" y="9679"/>
                    <a:pt x="10200" y="9679"/>
                  </a:cubicBezTo>
                  <a:cubicBezTo>
                    <a:pt x="10200" y="9679"/>
                    <a:pt x="10200" y="9679"/>
                    <a:pt x="10200" y="9679"/>
                  </a:cubicBezTo>
                  <a:cubicBezTo>
                    <a:pt x="10500" y="9797"/>
                    <a:pt x="10500" y="9797"/>
                    <a:pt x="10500" y="9797"/>
                  </a:cubicBezTo>
                  <a:cubicBezTo>
                    <a:pt x="10500" y="9797"/>
                    <a:pt x="10500" y="9797"/>
                    <a:pt x="10500" y="9797"/>
                  </a:cubicBezTo>
                  <a:cubicBezTo>
                    <a:pt x="10500" y="9797"/>
                    <a:pt x="10500" y="9797"/>
                    <a:pt x="10650" y="9797"/>
                  </a:cubicBezTo>
                  <a:cubicBezTo>
                    <a:pt x="10650" y="9797"/>
                    <a:pt x="10650" y="9797"/>
                    <a:pt x="10650" y="9797"/>
                  </a:cubicBezTo>
                  <a:cubicBezTo>
                    <a:pt x="10800" y="9915"/>
                    <a:pt x="10950" y="9797"/>
                    <a:pt x="11100" y="9797"/>
                  </a:cubicBezTo>
                  <a:cubicBezTo>
                    <a:pt x="11100" y="9797"/>
                    <a:pt x="11100" y="9797"/>
                    <a:pt x="11100" y="9797"/>
                  </a:cubicBezTo>
                  <a:cubicBezTo>
                    <a:pt x="11250" y="9679"/>
                    <a:pt x="11250" y="9679"/>
                    <a:pt x="11250" y="9679"/>
                  </a:cubicBezTo>
                  <a:cubicBezTo>
                    <a:pt x="11250" y="9679"/>
                    <a:pt x="11250" y="9679"/>
                    <a:pt x="11250" y="9679"/>
                  </a:cubicBezTo>
                  <a:cubicBezTo>
                    <a:pt x="11250" y="9679"/>
                    <a:pt x="11250" y="9679"/>
                    <a:pt x="11250" y="9679"/>
                  </a:cubicBezTo>
                  <a:cubicBezTo>
                    <a:pt x="12450" y="9443"/>
                    <a:pt x="13500" y="8970"/>
                    <a:pt x="14250" y="8380"/>
                  </a:cubicBezTo>
                  <a:cubicBezTo>
                    <a:pt x="14250" y="8380"/>
                    <a:pt x="14250" y="8380"/>
                    <a:pt x="14250" y="8380"/>
                  </a:cubicBezTo>
                  <a:cubicBezTo>
                    <a:pt x="15150" y="7672"/>
                    <a:pt x="15900" y="6846"/>
                    <a:pt x="16350" y="5902"/>
                  </a:cubicBezTo>
                  <a:cubicBezTo>
                    <a:pt x="16500" y="5666"/>
                    <a:pt x="16200" y="5311"/>
                    <a:pt x="15900" y="5193"/>
                  </a:cubicBezTo>
                  <a:cubicBezTo>
                    <a:pt x="15600" y="5193"/>
                    <a:pt x="15300" y="5311"/>
                    <a:pt x="15150" y="5548"/>
                  </a:cubicBezTo>
                  <a:cubicBezTo>
                    <a:pt x="14700" y="6374"/>
                    <a:pt x="14250" y="7082"/>
                    <a:pt x="13500" y="7672"/>
                  </a:cubicBezTo>
                  <a:cubicBezTo>
                    <a:pt x="12750" y="8144"/>
                    <a:pt x="12000" y="8498"/>
                    <a:pt x="10950" y="8734"/>
                  </a:cubicBezTo>
                  <a:cubicBezTo>
                    <a:pt x="10950" y="8734"/>
                    <a:pt x="10950" y="8734"/>
                    <a:pt x="10950" y="8734"/>
                  </a:cubicBezTo>
                  <a:cubicBezTo>
                    <a:pt x="10950" y="8734"/>
                    <a:pt x="10950" y="8734"/>
                    <a:pt x="10950" y="8734"/>
                  </a:cubicBezTo>
                  <a:cubicBezTo>
                    <a:pt x="10800" y="8852"/>
                    <a:pt x="10800" y="8852"/>
                    <a:pt x="10800" y="8852"/>
                  </a:cubicBezTo>
                  <a:cubicBezTo>
                    <a:pt x="10800" y="8852"/>
                    <a:pt x="10800" y="8852"/>
                    <a:pt x="10800" y="8852"/>
                  </a:cubicBezTo>
                  <a:cubicBezTo>
                    <a:pt x="10650" y="8852"/>
                    <a:pt x="10650" y="8852"/>
                    <a:pt x="10650" y="8852"/>
                  </a:cubicBezTo>
                  <a:cubicBezTo>
                    <a:pt x="10650" y="8734"/>
                    <a:pt x="10650" y="8734"/>
                    <a:pt x="10650" y="8734"/>
                  </a:cubicBezTo>
                  <a:cubicBezTo>
                    <a:pt x="10650" y="8734"/>
                    <a:pt x="10650" y="8734"/>
                    <a:pt x="10650" y="8734"/>
                  </a:cubicBezTo>
                  <a:cubicBezTo>
                    <a:pt x="9600" y="8498"/>
                    <a:pt x="8700" y="8144"/>
                    <a:pt x="8100" y="7672"/>
                  </a:cubicBezTo>
                  <a:cubicBezTo>
                    <a:pt x="7350" y="7082"/>
                    <a:pt x="6750" y="6374"/>
                    <a:pt x="6450" y="5548"/>
                  </a:cubicBezTo>
                  <a:cubicBezTo>
                    <a:pt x="6300" y="5311"/>
                    <a:pt x="6000" y="5193"/>
                    <a:pt x="5550" y="5193"/>
                  </a:cubicBezTo>
                  <a:cubicBezTo>
                    <a:pt x="5250" y="5311"/>
                    <a:pt x="5100" y="5666"/>
                    <a:pt x="5250" y="5902"/>
                  </a:cubicBezTo>
                  <a:close/>
                  <a:moveTo>
                    <a:pt x="10950" y="8734"/>
                  </a:moveTo>
                  <a:cubicBezTo>
                    <a:pt x="10950" y="8734"/>
                    <a:pt x="10950" y="8734"/>
                    <a:pt x="10950" y="8734"/>
                  </a:cubicBezTo>
                  <a:cubicBezTo>
                    <a:pt x="10950" y="8734"/>
                    <a:pt x="10950" y="8734"/>
                    <a:pt x="10950" y="8734"/>
                  </a:cubicBezTo>
                  <a:cubicBezTo>
                    <a:pt x="10950" y="8734"/>
                    <a:pt x="10950" y="8734"/>
                    <a:pt x="10950" y="8734"/>
                  </a:cubicBezTo>
                  <a:close/>
                </a:path>
              </a:pathLst>
            </a:custGeom>
            <a:solidFill>
              <a:srgbClr val="97D1C5"/>
            </a:solidFill>
            <a:ln w="12700">
              <a:solidFill>
                <a:srgbClr val="97D1C5"/>
              </a:solidFill>
              <a:miter lim="400000"/>
            </a:ln>
          </p:spPr>
          <p:txBody>
            <a:bodyPr tIns="91439" bIns="91439"/>
            <a:p>
              <a:pPr>
                <a:defRPr>
                  <a:latin typeface="+mj-lt"/>
                  <a:ea typeface="+mj-ea"/>
                  <a:cs typeface="+mj-cs"/>
                  <a:sym typeface="Calibri" panose="020F0502020204030204"/>
                </a:defRPr>
              </a:pPr>
            </a:p>
          </p:txBody>
        </p:sp>
        <p:grpSp>
          <p:nvGrpSpPr>
            <p:cNvPr id="28" name="组合 27"/>
            <p:cNvGrpSpPr/>
            <p:nvPr/>
          </p:nvGrpSpPr>
          <p:grpSpPr>
            <a:xfrm>
              <a:off x="1120192" y="1878490"/>
              <a:ext cx="3890209" cy="737221"/>
              <a:chOff x="4848103" y="2513516"/>
              <a:chExt cx="3890209" cy="737221"/>
            </a:xfrm>
          </p:grpSpPr>
          <p:sp>
            <p:nvSpPr>
              <p:cNvPr id="29" name="矩形 28"/>
              <p:cNvSpPr/>
              <p:nvPr/>
            </p:nvSpPr>
            <p:spPr>
              <a:xfrm>
                <a:off x="5056774" y="2827288"/>
                <a:ext cx="193730" cy="423449"/>
              </a:xfrm>
              <a:prstGeom prst="rect">
                <a:avLst/>
              </a:prstGeom>
              <a:noFill/>
            </p:spPr>
            <p:txBody>
              <a:bodyPr wrap="square" rtlCol="0">
                <a:spAutoFit/>
              </a:bodyPr>
              <a:p>
                <a:pPr indent="304800">
                  <a:lnSpc>
                    <a:spcPct val="150000"/>
                  </a:lnSpc>
                </a:pPr>
                <a:endParaRPr lang="zh-CN" altLang="zh-CN" sz="1600" dirty="0">
                  <a:solidFill>
                    <a:schemeClr val="tx1">
                      <a:lumMod val="95000"/>
                      <a:lumOff val="5000"/>
                    </a:schemeClr>
                  </a:solidFill>
                  <a:ea typeface="印品丫丫体-D版" panose="02010601030101010101" pitchFamily="2" charset="-122"/>
                </a:endParaRPr>
              </a:p>
            </p:txBody>
          </p:sp>
          <p:sp>
            <p:nvSpPr>
              <p:cNvPr id="30" name="文本框 29"/>
              <p:cNvSpPr txBox="1"/>
              <p:nvPr>
                <p:custDataLst>
                  <p:tags r:id="rId16"/>
                </p:custDataLst>
              </p:nvPr>
            </p:nvSpPr>
            <p:spPr>
              <a:xfrm flipH="1">
                <a:off x="4848103" y="2513516"/>
                <a:ext cx="3890209" cy="398780"/>
              </a:xfrm>
              <a:prstGeom prst="rect">
                <a:avLst/>
              </a:prstGeom>
              <a:noFill/>
            </p:spPr>
            <p:txBody>
              <a:bodyPr vert="horz" wrap="square" rtlCol="0">
                <a:spAutoFit/>
              </a:bodyPr>
              <a:p>
                <a:pPr algn="l"/>
                <a:r>
                  <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rPr>
                  <a:t>研究内容</a:t>
                </a:r>
                <a:r>
                  <a:rPr lang="en-US" altLang="zh-CN" sz="2000" b="1" dirty="0">
                    <a:solidFill>
                      <a:schemeClr val="tx1">
                        <a:lumMod val="95000"/>
                        <a:lumOff val="5000"/>
                      </a:schemeClr>
                    </a:solidFill>
                    <a:latin typeface="印品丫丫体-D版" panose="02010601030101010101" pitchFamily="2" charset="-122"/>
                    <a:ea typeface="印品丫丫体-D版" panose="02010601030101010101" pitchFamily="2" charset="-122"/>
                  </a:rPr>
                  <a:t>1</a:t>
                </a:r>
                <a:r>
                  <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rPr>
                  <a:t>：改进</a:t>
                </a:r>
                <a:r>
                  <a:rPr lang="en-US" altLang="zh-CN" sz="2000" b="1" dirty="0">
                    <a:solidFill>
                      <a:schemeClr val="tx1">
                        <a:lumMod val="95000"/>
                        <a:lumOff val="5000"/>
                      </a:schemeClr>
                    </a:solidFill>
                    <a:uFillTx/>
                    <a:latin typeface="Times New Roman" panose="02020603050405020304" pitchFamily="18" charset="0"/>
                    <a:ea typeface="印品丫丫体-D版" panose="02010601030101010101" pitchFamily="2" charset="-122"/>
                  </a:rPr>
                  <a:t>YOLOv8</a:t>
                </a:r>
                <a:r>
                  <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rPr>
                  <a:t>目标检测算法</a:t>
                </a:r>
                <a:r>
                  <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rPr>
                  <a:t>研究</a:t>
                </a:r>
                <a:endPar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endParaRPr>
              </a:p>
            </p:txBody>
          </p:sp>
        </p:grpSp>
      </p:grpSp>
      <p:grpSp>
        <p:nvGrpSpPr>
          <p:cNvPr id="31" name="组合 30"/>
          <p:cNvGrpSpPr/>
          <p:nvPr>
            <p:custDataLst>
              <p:tags r:id="rId17"/>
            </p:custDataLst>
          </p:nvPr>
        </p:nvGrpSpPr>
        <p:grpSpPr>
          <a:xfrm>
            <a:off x="1124814" y="3356992"/>
            <a:ext cx="7507960" cy="1525540"/>
            <a:chOff x="782185" y="457271"/>
            <a:chExt cx="7507960" cy="1525540"/>
          </a:xfrm>
        </p:grpSpPr>
        <p:sp>
          <p:nvSpPr>
            <p:cNvPr id="32" name="Freeform 28"/>
            <p:cNvSpPr/>
            <p:nvPr/>
          </p:nvSpPr>
          <p:spPr>
            <a:xfrm>
              <a:off x="782185" y="1460025"/>
              <a:ext cx="412123" cy="522786"/>
            </a:xfrm>
            <a:custGeom>
              <a:avLst/>
              <a:gdLst/>
              <a:ahLst/>
              <a:cxnLst>
                <a:cxn ang="0">
                  <a:pos x="wd2" y="hd2"/>
                </a:cxn>
                <a:cxn ang="5400000">
                  <a:pos x="wd2" y="hd2"/>
                </a:cxn>
                <a:cxn ang="10800000">
                  <a:pos x="wd2" y="hd2"/>
                </a:cxn>
                <a:cxn ang="16200000">
                  <a:pos x="wd2" y="hd2"/>
                </a:cxn>
              </a:cxnLst>
              <a:rect l="0" t="0" r="r" b="b"/>
              <a:pathLst>
                <a:path w="21600" h="21600" extrusionOk="0">
                  <a:moveTo>
                    <a:pt x="1050" y="1652"/>
                  </a:moveTo>
                  <a:cubicBezTo>
                    <a:pt x="450" y="1652"/>
                    <a:pt x="0" y="1298"/>
                    <a:pt x="0" y="826"/>
                  </a:cubicBezTo>
                  <a:cubicBezTo>
                    <a:pt x="0" y="354"/>
                    <a:pt x="450" y="0"/>
                    <a:pt x="1050" y="0"/>
                  </a:cubicBezTo>
                  <a:cubicBezTo>
                    <a:pt x="20550" y="0"/>
                    <a:pt x="20550" y="0"/>
                    <a:pt x="20550" y="0"/>
                  </a:cubicBezTo>
                  <a:cubicBezTo>
                    <a:pt x="21000" y="0"/>
                    <a:pt x="21600" y="354"/>
                    <a:pt x="21600" y="826"/>
                  </a:cubicBezTo>
                  <a:cubicBezTo>
                    <a:pt x="21600" y="1298"/>
                    <a:pt x="21000" y="1652"/>
                    <a:pt x="20550" y="1652"/>
                  </a:cubicBezTo>
                  <a:cubicBezTo>
                    <a:pt x="19650" y="1652"/>
                    <a:pt x="19650" y="1652"/>
                    <a:pt x="19650" y="1652"/>
                  </a:cubicBezTo>
                  <a:cubicBezTo>
                    <a:pt x="19500" y="4367"/>
                    <a:pt x="18750" y="6374"/>
                    <a:pt x="17700" y="7908"/>
                  </a:cubicBezTo>
                  <a:cubicBezTo>
                    <a:pt x="17700" y="7908"/>
                    <a:pt x="17700" y="7908"/>
                    <a:pt x="17700" y="7908"/>
                  </a:cubicBezTo>
                  <a:cubicBezTo>
                    <a:pt x="16500" y="9443"/>
                    <a:pt x="15000" y="10387"/>
                    <a:pt x="13500" y="10977"/>
                  </a:cubicBezTo>
                  <a:cubicBezTo>
                    <a:pt x="15000" y="11567"/>
                    <a:pt x="16500" y="12630"/>
                    <a:pt x="17700" y="14046"/>
                  </a:cubicBezTo>
                  <a:cubicBezTo>
                    <a:pt x="17700" y="14164"/>
                    <a:pt x="17700" y="14164"/>
                    <a:pt x="17700" y="14164"/>
                  </a:cubicBezTo>
                  <a:cubicBezTo>
                    <a:pt x="18750" y="15580"/>
                    <a:pt x="19500" y="17469"/>
                    <a:pt x="19650" y="19948"/>
                  </a:cubicBezTo>
                  <a:cubicBezTo>
                    <a:pt x="20550" y="19948"/>
                    <a:pt x="20550" y="19948"/>
                    <a:pt x="20550" y="19948"/>
                  </a:cubicBezTo>
                  <a:cubicBezTo>
                    <a:pt x="21000" y="19948"/>
                    <a:pt x="21600" y="20302"/>
                    <a:pt x="21600" y="20774"/>
                  </a:cubicBezTo>
                  <a:cubicBezTo>
                    <a:pt x="21600" y="21246"/>
                    <a:pt x="21000" y="21600"/>
                    <a:pt x="20550" y="21600"/>
                  </a:cubicBezTo>
                  <a:cubicBezTo>
                    <a:pt x="1050" y="21600"/>
                    <a:pt x="1050" y="21600"/>
                    <a:pt x="1050" y="21600"/>
                  </a:cubicBezTo>
                  <a:cubicBezTo>
                    <a:pt x="450" y="21600"/>
                    <a:pt x="0" y="21246"/>
                    <a:pt x="0" y="20774"/>
                  </a:cubicBezTo>
                  <a:cubicBezTo>
                    <a:pt x="0" y="20302"/>
                    <a:pt x="450" y="19948"/>
                    <a:pt x="1050" y="19948"/>
                  </a:cubicBezTo>
                  <a:cubicBezTo>
                    <a:pt x="1950" y="19948"/>
                    <a:pt x="1950" y="19948"/>
                    <a:pt x="1950" y="19948"/>
                  </a:cubicBezTo>
                  <a:cubicBezTo>
                    <a:pt x="2100" y="17469"/>
                    <a:pt x="2850" y="15580"/>
                    <a:pt x="3900" y="14164"/>
                  </a:cubicBezTo>
                  <a:cubicBezTo>
                    <a:pt x="3900" y="14046"/>
                    <a:pt x="3900" y="14046"/>
                    <a:pt x="3900" y="14046"/>
                  </a:cubicBezTo>
                  <a:cubicBezTo>
                    <a:pt x="4950" y="12630"/>
                    <a:pt x="6450" y="11567"/>
                    <a:pt x="8100" y="10977"/>
                  </a:cubicBezTo>
                  <a:cubicBezTo>
                    <a:pt x="6450" y="10387"/>
                    <a:pt x="4950" y="9443"/>
                    <a:pt x="3900" y="7908"/>
                  </a:cubicBezTo>
                  <a:cubicBezTo>
                    <a:pt x="3900" y="7908"/>
                    <a:pt x="3900" y="7908"/>
                    <a:pt x="3900" y="7908"/>
                  </a:cubicBezTo>
                  <a:cubicBezTo>
                    <a:pt x="2700" y="6374"/>
                    <a:pt x="2100" y="4367"/>
                    <a:pt x="1950" y="1652"/>
                  </a:cubicBezTo>
                  <a:cubicBezTo>
                    <a:pt x="1050" y="1652"/>
                    <a:pt x="1050" y="1652"/>
                    <a:pt x="1050" y="1652"/>
                  </a:cubicBezTo>
                  <a:close/>
                  <a:moveTo>
                    <a:pt x="18150" y="19948"/>
                  </a:moveTo>
                  <a:cubicBezTo>
                    <a:pt x="18150" y="19948"/>
                    <a:pt x="18150" y="19948"/>
                    <a:pt x="18150" y="19948"/>
                  </a:cubicBezTo>
                  <a:cubicBezTo>
                    <a:pt x="17550" y="18295"/>
                    <a:pt x="16200" y="16997"/>
                    <a:pt x="14700" y="16289"/>
                  </a:cubicBezTo>
                  <a:cubicBezTo>
                    <a:pt x="13500" y="15698"/>
                    <a:pt x="12150" y="15462"/>
                    <a:pt x="10800" y="15462"/>
                  </a:cubicBezTo>
                  <a:cubicBezTo>
                    <a:pt x="9450" y="15462"/>
                    <a:pt x="8100" y="15698"/>
                    <a:pt x="6900" y="16289"/>
                  </a:cubicBezTo>
                  <a:cubicBezTo>
                    <a:pt x="5250" y="16997"/>
                    <a:pt x="3900" y="18295"/>
                    <a:pt x="3300" y="19948"/>
                  </a:cubicBezTo>
                  <a:cubicBezTo>
                    <a:pt x="18150" y="19948"/>
                    <a:pt x="18150" y="19948"/>
                    <a:pt x="18150" y="19948"/>
                  </a:cubicBezTo>
                  <a:close/>
                  <a:moveTo>
                    <a:pt x="3750" y="17233"/>
                  </a:moveTo>
                  <a:cubicBezTo>
                    <a:pt x="3750" y="17233"/>
                    <a:pt x="3750" y="17233"/>
                    <a:pt x="3750" y="17233"/>
                  </a:cubicBezTo>
                  <a:cubicBezTo>
                    <a:pt x="4500" y="16407"/>
                    <a:pt x="5250" y="15816"/>
                    <a:pt x="6300" y="15344"/>
                  </a:cubicBezTo>
                  <a:cubicBezTo>
                    <a:pt x="7650" y="14754"/>
                    <a:pt x="9150" y="14400"/>
                    <a:pt x="10800" y="14400"/>
                  </a:cubicBezTo>
                  <a:cubicBezTo>
                    <a:pt x="12300" y="14400"/>
                    <a:pt x="13950" y="14754"/>
                    <a:pt x="15300" y="15344"/>
                  </a:cubicBezTo>
                  <a:cubicBezTo>
                    <a:pt x="16200" y="15816"/>
                    <a:pt x="17100" y="16407"/>
                    <a:pt x="17850" y="17233"/>
                  </a:cubicBezTo>
                  <a:cubicBezTo>
                    <a:pt x="17550" y="16170"/>
                    <a:pt x="17100" y="15344"/>
                    <a:pt x="16500" y="14636"/>
                  </a:cubicBezTo>
                  <a:cubicBezTo>
                    <a:pt x="16500" y="14636"/>
                    <a:pt x="16500" y="14636"/>
                    <a:pt x="16500" y="14636"/>
                  </a:cubicBezTo>
                  <a:cubicBezTo>
                    <a:pt x="15300" y="12866"/>
                    <a:pt x="13500" y="11921"/>
                    <a:pt x="11550" y="11449"/>
                  </a:cubicBezTo>
                  <a:cubicBezTo>
                    <a:pt x="11550" y="11449"/>
                    <a:pt x="11550" y="11449"/>
                    <a:pt x="11550" y="11449"/>
                  </a:cubicBezTo>
                  <a:cubicBezTo>
                    <a:pt x="11550" y="11449"/>
                    <a:pt x="11550" y="11449"/>
                    <a:pt x="11550" y="11449"/>
                  </a:cubicBezTo>
                  <a:cubicBezTo>
                    <a:pt x="11550" y="11449"/>
                    <a:pt x="11400" y="11449"/>
                    <a:pt x="11400" y="11331"/>
                  </a:cubicBezTo>
                  <a:cubicBezTo>
                    <a:pt x="11400" y="11331"/>
                    <a:pt x="11400" y="11331"/>
                    <a:pt x="11400" y="11331"/>
                  </a:cubicBezTo>
                  <a:cubicBezTo>
                    <a:pt x="11400" y="11331"/>
                    <a:pt x="11400" y="11331"/>
                    <a:pt x="11400" y="11331"/>
                  </a:cubicBezTo>
                  <a:cubicBezTo>
                    <a:pt x="11400" y="11331"/>
                    <a:pt x="11400" y="11331"/>
                    <a:pt x="11400" y="11331"/>
                  </a:cubicBezTo>
                  <a:cubicBezTo>
                    <a:pt x="11250" y="11331"/>
                    <a:pt x="11250" y="11331"/>
                    <a:pt x="11250" y="11331"/>
                  </a:cubicBezTo>
                  <a:cubicBezTo>
                    <a:pt x="11250" y="11331"/>
                    <a:pt x="11250" y="11331"/>
                    <a:pt x="11250" y="11331"/>
                  </a:cubicBezTo>
                  <a:cubicBezTo>
                    <a:pt x="11250" y="11213"/>
                    <a:pt x="11250" y="11213"/>
                    <a:pt x="11250" y="11213"/>
                  </a:cubicBezTo>
                  <a:cubicBezTo>
                    <a:pt x="11250" y="11213"/>
                    <a:pt x="11250" y="11213"/>
                    <a:pt x="11250" y="11213"/>
                  </a:cubicBezTo>
                  <a:cubicBezTo>
                    <a:pt x="11250" y="11213"/>
                    <a:pt x="11250" y="11095"/>
                    <a:pt x="11250" y="11095"/>
                  </a:cubicBezTo>
                  <a:cubicBezTo>
                    <a:pt x="11100" y="11095"/>
                    <a:pt x="11100" y="11095"/>
                    <a:pt x="11100" y="11095"/>
                  </a:cubicBezTo>
                  <a:cubicBezTo>
                    <a:pt x="11100" y="11095"/>
                    <a:pt x="11100" y="11095"/>
                    <a:pt x="11100" y="11095"/>
                  </a:cubicBezTo>
                  <a:cubicBezTo>
                    <a:pt x="11100" y="10977"/>
                    <a:pt x="11100" y="10977"/>
                    <a:pt x="11100" y="10977"/>
                  </a:cubicBezTo>
                  <a:cubicBezTo>
                    <a:pt x="11100" y="10977"/>
                    <a:pt x="11100" y="10977"/>
                    <a:pt x="11100" y="10977"/>
                  </a:cubicBezTo>
                  <a:cubicBezTo>
                    <a:pt x="11100" y="10977"/>
                    <a:pt x="11100" y="10977"/>
                    <a:pt x="11100" y="10977"/>
                  </a:cubicBezTo>
                  <a:cubicBezTo>
                    <a:pt x="11100" y="10977"/>
                    <a:pt x="11100" y="10977"/>
                    <a:pt x="11100" y="10977"/>
                  </a:cubicBezTo>
                  <a:cubicBezTo>
                    <a:pt x="11250" y="10859"/>
                    <a:pt x="11250" y="10859"/>
                    <a:pt x="11250" y="10859"/>
                  </a:cubicBezTo>
                  <a:cubicBezTo>
                    <a:pt x="11250" y="10859"/>
                    <a:pt x="11250" y="10859"/>
                    <a:pt x="11250" y="10741"/>
                  </a:cubicBezTo>
                  <a:cubicBezTo>
                    <a:pt x="11250" y="10741"/>
                    <a:pt x="11250" y="10741"/>
                    <a:pt x="11250" y="10741"/>
                  </a:cubicBezTo>
                  <a:cubicBezTo>
                    <a:pt x="11250" y="10741"/>
                    <a:pt x="11250" y="10741"/>
                    <a:pt x="11250" y="10741"/>
                  </a:cubicBezTo>
                  <a:cubicBezTo>
                    <a:pt x="11250" y="10623"/>
                    <a:pt x="11250" y="10623"/>
                    <a:pt x="11250" y="10623"/>
                  </a:cubicBezTo>
                  <a:cubicBezTo>
                    <a:pt x="11400" y="10623"/>
                    <a:pt x="11400" y="10623"/>
                    <a:pt x="11400" y="10623"/>
                  </a:cubicBezTo>
                  <a:cubicBezTo>
                    <a:pt x="11400" y="10623"/>
                    <a:pt x="11400" y="10623"/>
                    <a:pt x="11400" y="10623"/>
                  </a:cubicBezTo>
                  <a:cubicBezTo>
                    <a:pt x="11400" y="10623"/>
                    <a:pt x="11400" y="10623"/>
                    <a:pt x="11400" y="10623"/>
                  </a:cubicBezTo>
                  <a:cubicBezTo>
                    <a:pt x="11400" y="10623"/>
                    <a:pt x="11400" y="10623"/>
                    <a:pt x="11400" y="10623"/>
                  </a:cubicBezTo>
                  <a:cubicBezTo>
                    <a:pt x="11400" y="10623"/>
                    <a:pt x="11550" y="10623"/>
                    <a:pt x="11550" y="10505"/>
                  </a:cubicBezTo>
                  <a:cubicBezTo>
                    <a:pt x="11550" y="10505"/>
                    <a:pt x="11550" y="10505"/>
                    <a:pt x="11550" y="10505"/>
                  </a:cubicBezTo>
                  <a:cubicBezTo>
                    <a:pt x="11550" y="10505"/>
                    <a:pt x="11550" y="10505"/>
                    <a:pt x="11550" y="10505"/>
                  </a:cubicBezTo>
                  <a:cubicBezTo>
                    <a:pt x="13500" y="10033"/>
                    <a:pt x="15300" y="9207"/>
                    <a:pt x="16500" y="7436"/>
                  </a:cubicBezTo>
                  <a:cubicBezTo>
                    <a:pt x="16500" y="7436"/>
                    <a:pt x="16500" y="7436"/>
                    <a:pt x="16500" y="7436"/>
                  </a:cubicBezTo>
                  <a:cubicBezTo>
                    <a:pt x="17550" y="6020"/>
                    <a:pt x="18300" y="4131"/>
                    <a:pt x="18300" y="1652"/>
                  </a:cubicBezTo>
                  <a:cubicBezTo>
                    <a:pt x="3150" y="1652"/>
                    <a:pt x="3150" y="1652"/>
                    <a:pt x="3150" y="1652"/>
                  </a:cubicBezTo>
                  <a:cubicBezTo>
                    <a:pt x="3300" y="4131"/>
                    <a:pt x="3900" y="6020"/>
                    <a:pt x="4950" y="7436"/>
                  </a:cubicBezTo>
                  <a:cubicBezTo>
                    <a:pt x="4950" y="7436"/>
                    <a:pt x="4950" y="7436"/>
                    <a:pt x="4950" y="7436"/>
                  </a:cubicBezTo>
                  <a:cubicBezTo>
                    <a:pt x="6300" y="9207"/>
                    <a:pt x="8100" y="10033"/>
                    <a:pt x="9900" y="10505"/>
                  </a:cubicBezTo>
                  <a:cubicBezTo>
                    <a:pt x="10050" y="10505"/>
                    <a:pt x="10050" y="10505"/>
                    <a:pt x="10050" y="10505"/>
                  </a:cubicBezTo>
                  <a:cubicBezTo>
                    <a:pt x="10050" y="10505"/>
                    <a:pt x="10050" y="10505"/>
                    <a:pt x="10050" y="10505"/>
                  </a:cubicBezTo>
                  <a:cubicBezTo>
                    <a:pt x="10050" y="10623"/>
                    <a:pt x="10050" y="10623"/>
                    <a:pt x="10200" y="10623"/>
                  </a:cubicBezTo>
                  <a:cubicBezTo>
                    <a:pt x="10200" y="10623"/>
                    <a:pt x="10200" y="10623"/>
                    <a:pt x="10200" y="10623"/>
                  </a:cubicBezTo>
                  <a:cubicBezTo>
                    <a:pt x="10200" y="10623"/>
                    <a:pt x="10200" y="10623"/>
                    <a:pt x="10200" y="10623"/>
                  </a:cubicBezTo>
                  <a:cubicBezTo>
                    <a:pt x="10200" y="10623"/>
                    <a:pt x="10200" y="10623"/>
                    <a:pt x="10200" y="10623"/>
                  </a:cubicBezTo>
                  <a:cubicBezTo>
                    <a:pt x="10200" y="10623"/>
                    <a:pt x="10200" y="10623"/>
                    <a:pt x="10200" y="10623"/>
                  </a:cubicBezTo>
                  <a:cubicBezTo>
                    <a:pt x="10200" y="10741"/>
                    <a:pt x="10200" y="10741"/>
                    <a:pt x="10200" y="10741"/>
                  </a:cubicBezTo>
                  <a:cubicBezTo>
                    <a:pt x="10200" y="10741"/>
                    <a:pt x="10350" y="10741"/>
                    <a:pt x="10350" y="10741"/>
                  </a:cubicBezTo>
                  <a:cubicBezTo>
                    <a:pt x="10350" y="10741"/>
                    <a:pt x="10350" y="10741"/>
                    <a:pt x="10350" y="10741"/>
                  </a:cubicBezTo>
                  <a:cubicBezTo>
                    <a:pt x="10350" y="10859"/>
                    <a:pt x="10350" y="10859"/>
                    <a:pt x="10350" y="10859"/>
                  </a:cubicBezTo>
                  <a:cubicBezTo>
                    <a:pt x="10350" y="10977"/>
                    <a:pt x="10350" y="10977"/>
                    <a:pt x="10350" y="10977"/>
                  </a:cubicBezTo>
                  <a:cubicBezTo>
                    <a:pt x="10350" y="10977"/>
                    <a:pt x="10350" y="10977"/>
                    <a:pt x="10350" y="10977"/>
                  </a:cubicBezTo>
                  <a:cubicBezTo>
                    <a:pt x="10350" y="10977"/>
                    <a:pt x="10350" y="10977"/>
                    <a:pt x="10350" y="10977"/>
                  </a:cubicBezTo>
                  <a:cubicBezTo>
                    <a:pt x="10350" y="10977"/>
                    <a:pt x="10350" y="10977"/>
                    <a:pt x="10350" y="10977"/>
                  </a:cubicBezTo>
                  <a:cubicBezTo>
                    <a:pt x="10350" y="11095"/>
                    <a:pt x="10350" y="11095"/>
                    <a:pt x="10350" y="11095"/>
                  </a:cubicBezTo>
                  <a:cubicBezTo>
                    <a:pt x="10350" y="11095"/>
                    <a:pt x="10350" y="11095"/>
                    <a:pt x="10350" y="11095"/>
                  </a:cubicBezTo>
                  <a:cubicBezTo>
                    <a:pt x="10350" y="11095"/>
                    <a:pt x="10350" y="11095"/>
                    <a:pt x="10350" y="11095"/>
                  </a:cubicBezTo>
                  <a:cubicBezTo>
                    <a:pt x="10350" y="11095"/>
                    <a:pt x="10350" y="11213"/>
                    <a:pt x="10350" y="11213"/>
                  </a:cubicBezTo>
                  <a:cubicBezTo>
                    <a:pt x="10350" y="11213"/>
                    <a:pt x="10350" y="11213"/>
                    <a:pt x="10350" y="11213"/>
                  </a:cubicBezTo>
                  <a:cubicBezTo>
                    <a:pt x="10350" y="11213"/>
                    <a:pt x="10200" y="11331"/>
                    <a:pt x="10200" y="11331"/>
                  </a:cubicBezTo>
                  <a:cubicBezTo>
                    <a:pt x="10200" y="11331"/>
                    <a:pt x="10200" y="11331"/>
                    <a:pt x="10200" y="11331"/>
                  </a:cubicBezTo>
                  <a:cubicBezTo>
                    <a:pt x="10200" y="11331"/>
                    <a:pt x="10200" y="11331"/>
                    <a:pt x="10200" y="11331"/>
                  </a:cubicBezTo>
                  <a:cubicBezTo>
                    <a:pt x="10200" y="11331"/>
                    <a:pt x="10200" y="11331"/>
                    <a:pt x="10200" y="11331"/>
                  </a:cubicBezTo>
                  <a:cubicBezTo>
                    <a:pt x="10200" y="11331"/>
                    <a:pt x="10200" y="11331"/>
                    <a:pt x="10200" y="11331"/>
                  </a:cubicBezTo>
                  <a:cubicBezTo>
                    <a:pt x="10200" y="11331"/>
                    <a:pt x="10200" y="11331"/>
                    <a:pt x="10200" y="11331"/>
                  </a:cubicBezTo>
                  <a:cubicBezTo>
                    <a:pt x="10050" y="11449"/>
                    <a:pt x="10050" y="11449"/>
                    <a:pt x="10050" y="11449"/>
                  </a:cubicBezTo>
                  <a:cubicBezTo>
                    <a:pt x="10050" y="11449"/>
                    <a:pt x="10050" y="11449"/>
                    <a:pt x="10050" y="11449"/>
                  </a:cubicBezTo>
                  <a:cubicBezTo>
                    <a:pt x="9900" y="11449"/>
                    <a:pt x="9900" y="11449"/>
                    <a:pt x="9900" y="11449"/>
                  </a:cubicBezTo>
                  <a:cubicBezTo>
                    <a:pt x="8100" y="11921"/>
                    <a:pt x="6300" y="12866"/>
                    <a:pt x="4950" y="14636"/>
                  </a:cubicBezTo>
                  <a:cubicBezTo>
                    <a:pt x="4950" y="14636"/>
                    <a:pt x="4950" y="14636"/>
                    <a:pt x="4950" y="14636"/>
                  </a:cubicBezTo>
                  <a:cubicBezTo>
                    <a:pt x="4500" y="15344"/>
                    <a:pt x="4050" y="16170"/>
                    <a:pt x="3750" y="17233"/>
                  </a:cubicBezTo>
                  <a:close/>
                  <a:moveTo>
                    <a:pt x="5250" y="5902"/>
                  </a:moveTo>
                  <a:cubicBezTo>
                    <a:pt x="5250" y="5902"/>
                    <a:pt x="5250" y="5902"/>
                    <a:pt x="5250" y="5902"/>
                  </a:cubicBezTo>
                  <a:cubicBezTo>
                    <a:pt x="5700" y="6846"/>
                    <a:pt x="6300" y="7672"/>
                    <a:pt x="7200" y="8380"/>
                  </a:cubicBezTo>
                  <a:cubicBezTo>
                    <a:pt x="8100" y="8970"/>
                    <a:pt x="9000" y="9443"/>
                    <a:pt x="10200" y="9679"/>
                  </a:cubicBezTo>
                  <a:cubicBezTo>
                    <a:pt x="10200" y="9679"/>
                    <a:pt x="10200" y="9679"/>
                    <a:pt x="10200" y="9679"/>
                  </a:cubicBezTo>
                  <a:cubicBezTo>
                    <a:pt x="10200" y="9679"/>
                    <a:pt x="10200" y="9679"/>
                    <a:pt x="10200" y="9679"/>
                  </a:cubicBezTo>
                  <a:cubicBezTo>
                    <a:pt x="10500" y="9797"/>
                    <a:pt x="10500" y="9797"/>
                    <a:pt x="10500" y="9797"/>
                  </a:cubicBezTo>
                  <a:cubicBezTo>
                    <a:pt x="10500" y="9797"/>
                    <a:pt x="10500" y="9797"/>
                    <a:pt x="10500" y="9797"/>
                  </a:cubicBezTo>
                  <a:cubicBezTo>
                    <a:pt x="10500" y="9797"/>
                    <a:pt x="10500" y="9797"/>
                    <a:pt x="10650" y="9797"/>
                  </a:cubicBezTo>
                  <a:cubicBezTo>
                    <a:pt x="10650" y="9797"/>
                    <a:pt x="10650" y="9797"/>
                    <a:pt x="10650" y="9797"/>
                  </a:cubicBezTo>
                  <a:cubicBezTo>
                    <a:pt x="10800" y="9915"/>
                    <a:pt x="10950" y="9797"/>
                    <a:pt x="11100" y="9797"/>
                  </a:cubicBezTo>
                  <a:cubicBezTo>
                    <a:pt x="11100" y="9797"/>
                    <a:pt x="11100" y="9797"/>
                    <a:pt x="11100" y="9797"/>
                  </a:cubicBezTo>
                  <a:cubicBezTo>
                    <a:pt x="11250" y="9679"/>
                    <a:pt x="11250" y="9679"/>
                    <a:pt x="11250" y="9679"/>
                  </a:cubicBezTo>
                  <a:cubicBezTo>
                    <a:pt x="11250" y="9679"/>
                    <a:pt x="11250" y="9679"/>
                    <a:pt x="11250" y="9679"/>
                  </a:cubicBezTo>
                  <a:cubicBezTo>
                    <a:pt x="11250" y="9679"/>
                    <a:pt x="11250" y="9679"/>
                    <a:pt x="11250" y="9679"/>
                  </a:cubicBezTo>
                  <a:cubicBezTo>
                    <a:pt x="12450" y="9443"/>
                    <a:pt x="13500" y="8970"/>
                    <a:pt x="14250" y="8380"/>
                  </a:cubicBezTo>
                  <a:cubicBezTo>
                    <a:pt x="14250" y="8380"/>
                    <a:pt x="14250" y="8380"/>
                    <a:pt x="14250" y="8380"/>
                  </a:cubicBezTo>
                  <a:cubicBezTo>
                    <a:pt x="15150" y="7672"/>
                    <a:pt x="15900" y="6846"/>
                    <a:pt x="16350" y="5902"/>
                  </a:cubicBezTo>
                  <a:cubicBezTo>
                    <a:pt x="16500" y="5666"/>
                    <a:pt x="16200" y="5311"/>
                    <a:pt x="15900" y="5193"/>
                  </a:cubicBezTo>
                  <a:cubicBezTo>
                    <a:pt x="15600" y="5193"/>
                    <a:pt x="15300" y="5311"/>
                    <a:pt x="15150" y="5548"/>
                  </a:cubicBezTo>
                  <a:cubicBezTo>
                    <a:pt x="14700" y="6374"/>
                    <a:pt x="14250" y="7082"/>
                    <a:pt x="13500" y="7672"/>
                  </a:cubicBezTo>
                  <a:cubicBezTo>
                    <a:pt x="12750" y="8144"/>
                    <a:pt x="12000" y="8498"/>
                    <a:pt x="10950" y="8734"/>
                  </a:cubicBezTo>
                  <a:cubicBezTo>
                    <a:pt x="10950" y="8734"/>
                    <a:pt x="10950" y="8734"/>
                    <a:pt x="10950" y="8734"/>
                  </a:cubicBezTo>
                  <a:cubicBezTo>
                    <a:pt x="10950" y="8734"/>
                    <a:pt x="10950" y="8734"/>
                    <a:pt x="10950" y="8734"/>
                  </a:cubicBezTo>
                  <a:cubicBezTo>
                    <a:pt x="10800" y="8852"/>
                    <a:pt x="10800" y="8852"/>
                    <a:pt x="10800" y="8852"/>
                  </a:cubicBezTo>
                  <a:cubicBezTo>
                    <a:pt x="10800" y="8852"/>
                    <a:pt x="10800" y="8852"/>
                    <a:pt x="10800" y="8852"/>
                  </a:cubicBezTo>
                  <a:cubicBezTo>
                    <a:pt x="10650" y="8852"/>
                    <a:pt x="10650" y="8852"/>
                    <a:pt x="10650" y="8852"/>
                  </a:cubicBezTo>
                  <a:cubicBezTo>
                    <a:pt x="10650" y="8734"/>
                    <a:pt x="10650" y="8734"/>
                    <a:pt x="10650" y="8734"/>
                  </a:cubicBezTo>
                  <a:cubicBezTo>
                    <a:pt x="10650" y="8734"/>
                    <a:pt x="10650" y="8734"/>
                    <a:pt x="10650" y="8734"/>
                  </a:cubicBezTo>
                  <a:cubicBezTo>
                    <a:pt x="9600" y="8498"/>
                    <a:pt x="8700" y="8144"/>
                    <a:pt x="8100" y="7672"/>
                  </a:cubicBezTo>
                  <a:cubicBezTo>
                    <a:pt x="7350" y="7082"/>
                    <a:pt x="6750" y="6374"/>
                    <a:pt x="6450" y="5548"/>
                  </a:cubicBezTo>
                  <a:cubicBezTo>
                    <a:pt x="6300" y="5311"/>
                    <a:pt x="6000" y="5193"/>
                    <a:pt x="5550" y="5193"/>
                  </a:cubicBezTo>
                  <a:cubicBezTo>
                    <a:pt x="5250" y="5311"/>
                    <a:pt x="5100" y="5666"/>
                    <a:pt x="5250" y="5902"/>
                  </a:cubicBezTo>
                  <a:close/>
                  <a:moveTo>
                    <a:pt x="10950" y="8734"/>
                  </a:moveTo>
                  <a:cubicBezTo>
                    <a:pt x="10950" y="8734"/>
                    <a:pt x="10950" y="8734"/>
                    <a:pt x="10950" y="8734"/>
                  </a:cubicBezTo>
                  <a:cubicBezTo>
                    <a:pt x="10950" y="8734"/>
                    <a:pt x="10950" y="8734"/>
                    <a:pt x="10950" y="8734"/>
                  </a:cubicBezTo>
                  <a:cubicBezTo>
                    <a:pt x="10950" y="8734"/>
                    <a:pt x="10950" y="8734"/>
                    <a:pt x="10950" y="8734"/>
                  </a:cubicBezTo>
                  <a:close/>
                </a:path>
              </a:pathLst>
            </a:custGeom>
            <a:solidFill>
              <a:srgbClr val="97D1C5"/>
            </a:solidFill>
            <a:ln w="12700">
              <a:solidFill>
                <a:srgbClr val="97D1C5"/>
              </a:solidFill>
              <a:miter lim="400000"/>
            </a:ln>
          </p:spPr>
          <p:txBody>
            <a:bodyPr tIns="91439" bIns="91439"/>
            <a:p>
              <a:pPr>
                <a:defRPr>
                  <a:latin typeface="+mj-lt"/>
                  <a:ea typeface="+mj-ea"/>
                  <a:cs typeface="+mj-cs"/>
                  <a:sym typeface="Calibri" panose="020F0502020204030204"/>
                </a:defRPr>
              </a:pPr>
            </a:p>
          </p:txBody>
        </p:sp>
        <p:grpSp>
          <p:nvGrpSpPr>
            <p:cNvPr id="33" name="组合 32"/>
            <p:cNvGrpSpPr/>
            <p:nvPr/>
          </p:nvGrpSpPr>
          <p:grpSpPr>
            <a:xfrm>
              <a:off x="1288405" y="457271"/>
              <a:ext cx="7001740" cy="1482816"/>
              <a:chOff x="5016316" y="1092297"/>
              <a:chExt cx="7001740" cy="1482816"/>
            </a:xfrm>
          </p:grpSpPr>
          <p:sp>
            <p:nvSpPr>
              <p:cNvPr id="34" name="矩形 33"/>
              <p:cNvSpPr/>
              <p:nvPr>
                <p:custDataLst>
                  <p:tags r:id="rId18"/>
                </p:custDataLst>
              </p:nvPr>
            </p:nvSpPr>
            <p:spPr>
              <a:xfrm>
                <a:off x="5088706" y="1092297"/>
                <a:ext cx="6929350" cy="829945"/>
              </a:xfrm>
              <a:prstGeom prst="rect">
                <a:avLst/>
              </a:prstGeom>
              <a:noFill/>
            </p:spPr>
            <p:txBody>
              <a:bodyPr wrap="square" rtlCol="0">
                <a:spAutoFit/>
              </a:bodyPr>
              <a:p>
                <a:pPr>
                  <a:lnSpc>
                    <a:spcPct val="150000"/>
                  </a:lnSpc>
                </a:pPr>
                <a:r>
                  <a:rPr lang="en-US" altLang="zh-CN" sz="1600" dirty="0">
                    <a:solidFill>
                      <a:schemeClr val="tx1">
                        <a:lumMod val="95000"/>
                        <a:lumOff val="5000"/>
                      </a:schemeClr>
                    </a:solidFill>
                    <a:latin typeface="印品丫丫体-D版" panose="02010601030101010101" pitchFamily="2" charset="-122"/>
                    <a:ea typeface="印品丫丫体-D版" panose="02010601030101010101" pitchFamily="2" charset="-122"/>
                  </a:rPr>
                  <a:t>    </a:t>
                </a:r>
                <a:r>
                  <a:rPr lang="zh-CN" altLang="en-US" sz="1600" dirty="0">
                    <a:solidFill>
                      <a:schemeClr val="tx1">
                        <a:lumMod val="95000"/>
                        <a:lumOff val="5000"/>
                      </a:schemeClr>
                    </a:solidFill>
                    <a:uFillTx/>
                    <a:latin typeface="Times New Roman" panose="02020603050405020304" pitchFamily="18" charset="0"/>
                    <a:ea typeface="印品丫丫体-D版" panose="02010601030101010101" pitchFamily="2" charset="-122"/>
                  </a:rPr>
                  <a:t>研究</a:t>
                </a:r>
                <a:r>
                  <a:rPr lang="zh-CN" altLang="en-US" sz="1600" b="1" dirty="0">
                    <a:solidFill>
                      <a:srgbClr val="FF0000"/>
                    </a:solidFill>
                    <a:uFillTx/>
                    <a:latin typeface="Times New Roman" panose="02020603050405020304" pitchFamily="18" charset="0"/>
                    <a:ea typeface="印品丫丫体-D版" panose="02010601030101010101" pitchFamily="2" charset="-122"/>
                  </a:rPr>
                  <a:t>多项式插值法融合</a:t>
                </a:r>
                <a:r>
                  <a:rPr lang="en-US" altLang="zh-CN" sz="1600" b="1" dirty="0">
                    <a:solidFill>
                      <a:srgbClr val="FF0000"/>
                    </a:solidFill>
                    <a:uFillTx/>
                    <a:latin typeface="Times New Roman" panose="02020603050405020304" pitchFamily="18" charset="0"/>
                    <a:ea typeface="印品丫丫体-D版" panose="02010601030101010101" pitchFamily="2" charset="-122"/>
                  </a:rPr>
                  <a:t>RRT*</a:t>
                </a:r>
                <a:r>
                  <a:rPr lang="zh-CN" altLang="en-US" sz="1600" b="1" dirty="0">
                    <a:solidFill>
                      <a:srgbClr val="FF0000"/>
                    </a:solidFill>
                    <a:uFillTx/>
                    <a:latin typeface="Times New Roman" panose="02020603050405020304" pitchFamily="18" charset="0"/>
                    <a:ea typeface="印品丫丫体-D版" panose="02010601030101010101" pitchFamily="2" charset="-122"/>
                  </a:rPr>
                  <a:t>算法</a:t>
                </a:r>
                <a:r>
                  <a:rPr lang="zh-CN" altLang="en-US" sz="1600" dirty="0">
                    <a:solidFill>
                      <a:schemeClr val="tx1">
                        <a:lumMod val="95000"/>
                        <a:lumOff val="5000"/>
                      </a:schemeClr>
                    </a:solidFill>
                    <a:uFillTx/>
                    <a:latin typeface="Times New Roman" panose="02020603050405020304" pitchFamily="18" charset="0"/>
                    <a:ea typeface="印品丫丫体-D版" panose="02010601030101010101" pitchFamily="2" charset="-122"/>
                  </a:rPr>
                  <a:t>，在目标检测的基础上对机械臂的运动路径做出合理的计算并得以实施。</a:t>
                </a:r>
                <a:endParaRPr lang="zh-CN" altLang="en-US" sz="1600" dirty="0">
                  <a:solidFill>
                    <a:schemeClr val="tx1">
                      <a:lumMod val="95000"/>
                      <a:lumOff val="5000"/>
                    </a:schemeClr>
                  </a:solidFill>
                  <a:uFillTx/>
                  <a:latin typeface="Times New Roman" panose="02020603050405020304" pitchFamily="18" charset="0"/>
                  <a:ea typeface="印品丫丫体-D版" panose="02010601030101010101" pitchFamily="2" charset="-122"/>
                </a:endParaRPr>
              </a:p>
            </p:txBody>
          </p:sp>
          <p:sp>
            <p:nvSpPr>
              <p:cNvPr id="35" name="文本框 34"/>
              <p:cNvSpPr txBox="1"/>
              <p:nvPr>
                <p:custDataLst>
                  <p:tags r:id="rId19"/>
                </p:custDataLst>
              </p:nvPr>
            </p:nvSpPr>
            <p:spPr>
              <a:xfrm flipH="1">
                <a:off x="5016316" y="2176333"/>
                <a:ext cx="5160010" cy="398780"/>
              </a:xfrm>
              <a:prstGeom prst="rect">
                <a:avLst/>
              </a:prstGeom>
              <a:noFill/>
            </p:spPr>
            <p:txBody>
              <a:bodyPr vert="horz" wrap="square" rtlCol="0">
                <a:spAutoFit/>
              </a:bodyPr>
              <a:p>
                <a:pPr algn="l"/>
                <a:r>
                  <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rPr>
                  <a:t>研究内容</a:t>
                </a:r>
                <a:r>
                  <a:rPr lang="en-US" altLang="zh-CN" sz="2000" b="1" dirty="0">
                    <a:solidFill>
                      <a:schemeClr val="tx1">
                        <a:lumMod val="95000"/>
                        <a:lumOff val="5000"/>
                      </a:schemeClr>
                    </a:solidFill>
                    <a:latin typeface="印品丫丫体-D版" panose="02010601030101010101" pitchFamily="2" charset="-122"/>
                    <a:ea typeface="印品丫丫体-D版" panose="02010601030101010101" pitchFamily="2" charset="-122"/>
                  </a:rPr>
                  <a:t>3</a:t>
                </a:r>
                <a:r>
                  <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rPr>
                  <a:t>：多坐标系下坐标转化问题</a:t>
                </a:r>
                <a:r>
                  <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rPr>
                  <a:t>研究</a:t>
                </a:r>
                <a:endPar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endParaRPr>
              </a:p>
            </p:txBody>
          </p:sp>
        </p:grpSp>
      </p:grpSp>
      <p:grpSp>
        <p:nvGrpSpPr>
          <p:cNvPr id="36" name="组合 35"/>
          <p:cNvGrpSpPr/>
          <p:nvPr>
            <p:custDataLst>
              <p:tags r:id="rId20"/>
            </p:custDataLst>
          </p:nvPr>
        </p:nvGrpSpPr>
        <p:grpSpPr>
          <a:xfrm>
            <a:off x="1137285" y="2853055"/>
            <a:ext cx="7357353" cy="3094537"/>
            <a:chOff x="794885" y="1820070"/>
            <a:chExt cx="7594964" cy="3094050"/>
          </a:xfrm>
        </p:grpSpPr>
        <p:sp>
          <p:nvSpPr>
            <p:cNvPr id="37" name="Freeform 28"/>
            <p:cNvSpPr/>
            <p:nvPr/>
          </p:nvSpPr>
          <p:spPr>
            <a:xfrm>
              <a:off x="794885" y="1820070"/>
              <a:ext cx="412123" cy="522786"/>
            </a:xfrm>
            <a:custGeom>
              <a:avLst/>
              <a:gdLst/>
              <a:ahLst/>
              <a:cxnLst>
                <a:cxn ang="0">
                  <a:pos x="wd2" y="hd2"/>
                </a:cxn>
                <a:cxn ang="5400000">
                  <a:pos x="wd2" y="hd2"/>
                </a:cxn>
                <a:cxn ang="10800000">
                  <a:pos x="wd2" y="hd2"/>
                </a:cxn>
                <a:cxn ang="16200000">
                  <a:pos x="wd2" y="hd2"/>
                </a:cxn>
              </a:cxnLst>
              <a:rect l="0" t="0" r="r" b="b"/>
              <a:pathLst>
                <a:path w="21600" h="21600" extrusionOk="0">
                  <a:moveTo>
                    <a:pt x="1050" y="1652"/>
                  </a:moveTo>
                  <a:cubicBezTo>
                    <a:pt x="450" y="1652"/>
                    <a:pt x="0" y="1298"/>
                    <a:pt x="0" y="826"/>
                  </a:cubicBezTo>
                  <a:cubicBezTo>
                    <a:pt x="0" y="354"/>
                    <a:pt x="450" y="0"/>
                    <a:pt x="1050" y="0"/>
                  </a:cubicBezTo>
                  <a:cubicBezTo>
                    <a:pt x="20550" y="0"/>
                    <a:pt x="20550" y="0"/>
                    <a:pt x="20550" y="0"/>
                  </a:cubicBezTo>
                  <a:cubicBezTo>
                    <a:pt x="21000" y="0"/>
                    <a:pt x="21600" y="354"/>
                    <a:pt x="21600" y="826"/>
                  </a:cubicBezTo>
                  <a:cubicBezTo>
                    <a:pt x="21600" y="1298"/>
                    <a:pt x="21000" y="1652"/>
                    <a:pt x="20550" y="1652"/>
                  </a:cubicBezTo>
                  <a:cubicBezTo>
                    <a:pt x="19650" y="1652"/>
                    <a:pt x="19650" y="1652"/>
                    <a:pt x="19650" y="1652"/>
                  </a:cubicBezTo>
                  <a:cubicBezTo>
                    <a:pt x="19500" y="4367"/>
                    <a:pt x="18750" y="6374"/>
                    <a:pt x="17700" y="7908"/>
                  </a:cubicBezTo>
                  <a:cubicBezTo>
                    <a:pt x="17700" y="7908"/>
                    <a:pt x="17700" y="7908"/>
                    <a:pt x="17700" y="7908"/>
                  </a:cubicBezTo>
                  <a:cubicBezTo>
                    <a:pt x="16500" y="9443"/>
                    <a:pt x="15000" y="10387"/>
                    <a:pt x="13500" y="10977"/>
                  </a:cubicBezTo>
                  <a:cubicBezTo>
                    <a:pt x="15000" y="11567"/>
                    <a:pt x="16500" y="12630"/>
                    <a:pt x="17700" y="14046"/>
                  </a:cubicBezTo>
                  <a:cubicBezTo>
                    <a:pt x="17700" y="14164"/>
                    <a:pt x="17700" y="14164"/>
                    <a:pt x="17700" y="14164"/>
                  </a:cubicBezTo>
                  <a:cubicBezTo>
                    <a:pt x="18750" y="15580"/>
                    <a:pt x="19500" y="17469"/>
                    <a:pt x="19650" y="19948"/>
                  </a:cubicBezTo>
                  <a:cubicBezTo>
                    <a:pt x="20550" y="19948"/>
                    <a:pt x="20550" y="19948"/>
                    <a:pt x="20550" y="19948"/>
                  </a:cubicBezTo>
                  <a:cubicBezTo>
                    <a:pt x="21000" y="19948"/>
                    <a:pt x="21600" y="20302"/>
                    <a:pt x="21600" y="20774"/>
                  </a:cubicBezTo>
                  <a:cubicBezTo>
                    <a:pt x="21600" y="21246"/>
                    <a:pt x="21000" y="21600"/>
                    <a:pt x="20550" y="21600"/>
                  </a:cubicBezTo>
                  <a:cubicBezTo>
                    <a:pt x="1050" y="21600"/>
                    <a:pt x="1050" y="21600"/>
                    <a:pt x="1050" y="21600"/>
                  </a:cubicBezTo>
                  <a:cubicBezTo>
                    <a:pt x="450" y="21600"/>
                    <a:pt x="0" y="21246"/>
                    <a:pt x="0" y="20774"/>
                  </a:cubicBezTo>
                  <a:cubicBezTo>
                    <a:pt x="0" y="20302"/>
                    <a:pt x="450" y="19948"/>
                    <a:pt x="1050" y="19948"/>
                  </a:cubicBezTo>
                  <a:cubicBezTo>
                    <a:pt x="1950" y="19948"/>
                    <a:pt x="1950" y="19948"/>
                    <a:pt x="1950" y="19948"/>
                  </a:cubicBezTo>
                  <a:cubicBezTo>
                    <a:pt x="2100" y="17469"/>
                    <a:pt x="2850" y="15580"/>
                    <a:pt x="3900" y="14164"/>
                  </a:cubicBezTo>
                  <a:cubicBezTo>
                    <a:pt x="3900" y="14046"/>
                    <a:pt x="3900" y="14046"/>
                    <a:pt x="3900" y="14046"/>
                  </a:cubicBezTo>
                  <a:cubicBezTo>
                    <a:pt x="4950" y="12630"/>
                    <a:pt x="6450" y="11567"/>
                    <a:pt x="8100" y="10977"/>
                  </a:cubicBezTo>
                  <a:cubicBezTo>
                    <a:pt x="6450" y="10387"/>
                    <a:pt x="4950" y="9443"/>
                    <a:pt x="3900" y="7908"/>
                  </a:cubicBezTo>
                  <a:cubicBezTo>
                    <a:pt x="3900" y="7908"/>
                    <a:pt x="3900" y="7908"/>
                    <a:pt x="3900" y="7908"/>
                  </a:cubicBezTo>
                  <a:cubicBezTo>
                    <a:pt x="2700" y="6374"/>
                    <a:pt x="2100" y="4367"/>
                    <a:pt x="1950" y="1652"/>
                  </a:cubicBezTo>
                  <a:cubicBezTo>
                    <a:pt x="1050" y="1652"/>
                    <a:pt x="1050" y="1652"/>
                    <a:pt x="1050" y="1652"/>
                  </a:cubicBezTo>
                  <a:close/>
                  <a:moveTo>
                    <a:pt x="18150" y="19948"/>
                  </a:moveTo>
                  <a:cubicBezTo>
                    <a:pt x="18150" y="19948"/>
                    <a:pt x="18150" y="19948"/>
                    <a:pt x="18150" y="19948"/>
                  </a:cubicBezTo>
                  <a:cubicBezTo>
                    <a:pt x="17550" y="18295"/>
                    <a:pt x="16200" y="16997"/>
                    <a:pt x="14700" y="16289"/>
                  </a:cubicBezTo>
                  <a:cubicBezTo>
                    <a:pt x="13500" y="15698"/>
                    <a:pt x="12150" y="15462"/>
                    <a:pt x="10800" y="15462"/>
                  </a:cubicBezTo>
                  <a:cubicBezTo>
                    <a:pt x="9450" y="15462"/>
                    <a:pt x="8100" y="15698"/>
                    <a:pt x="6900" y="16289"/>
                  </a:cubicBezTo>
                  <a:cubicBezTo>
                    <a:pt x="5250" y="16997"/>
                    <a:pt x="3900" y="18295"/>
                    <a:pt x="3300" y="19948"/>
                  </a:cubicBezTo>
                  <a:cubicBezTo>
                    <a:pt x="18150" y="19948"/>
                    <a:pt x="18150" y="19948"/>
                    <a:pt x="18150" y="19948"/>
                  </a:cubicBezTo>
                  <a:close/>
                  <a:moveTo>
                    <a:pt x="3750" y="17233"/>
                  </a:moveTo>
                  <a:cubicBezTo>
                    <a:pt x="3750" y="17233"/>
                    <a:pt x="3750" y="17233"/>
                    <a:pt x="3750" y="17233"/>
                  </a:cubicBezTo>
                  <a:cubicBezTo>
                    <a:pt x="4500" y="16407"/>
                    <a:pt x="5250" y="15816"/>
                    <a:pt x="6300" y="15344"/>
                  </a:cubicBezTo>
                  <a:cubicBezTo>
                    <a:pt x="7650" y="14754"/>
                    <a:pt x="9150" y="14400"/>
                    <a:pt x="10800" y="14400"/>
                  </a:cubicBezTo>
                  <a:cubicBezTo>
                    <a:pt x="12300" y="14400"/>
                    <a:pt x="13950" y="14754"/>
                    <a:pt x="15300" y="15344"/>
                  </a:cubicBezTo>
                  <a:cubicBezTo>
                    <a:pt x="16200" y="15816"/>
                    <a:pt x="17100" y="16407"/>
                    <a:pt x="17850" y="17233"/>
                  </a:cubicBezTo>
                  <a:cubicBezTo>
                    <a:pt x="17550" y="16170"/>
                    <a:pt x="17100" y="15344"/>
                    <a:pt x="16500" y="14636"/>
                  </a:cubicBezTo>
                  <a:cubicBezTo>
                    <a:pt x="16500" y="14636"/>
                    <a:pt x="16500" y="14636"/>
                    <a:pt x="16500" y="14636"/>
                  </a:cubicBezTo>
                  <a:cubicBezTo>
                    <a:pt x="15300" y="12866"/>
                    <a:pt x="13500" y="11921"/>
                    <a:pt x="11550" y="11449"/>
                  </a:cubicBezTo>
                  <a:cubicBezTo>
                    <a:pt x="11550" y="11449"/>
                    <a:pt x="11550" y="11449"/>
                    <a:pt x="11550" y="11449"/>
                  </a:cubicBezTo>
                  <a:cubicBezTo>
                    <a:pt x="11550" y="11449"/>
                    <a:pt x="11550" y="11449"/>
                    <a:pt x="11550" y="11449"/>
                  </a:cubicBezTo>
                  <a:cubicBezTo>
                    <a:pt x="11550" y="11449"/>
                    <a:pt x="11400" y="11449"/>
                    <a:pt x="11400" y="11331"/>
                  </a:cubicBezTo>
                  <a:cubicBezTo>
                    <a:pt x="11400" y="11331"/>
                    <a:pt x="11400" y="11331"/>
                    <a:pt x="11400" y="11331"/>
                  </a:cubicBezTo>
                  <a:cubicBezTo>
                    <a:pt x="11400" y="11331"/>
                    <a:pt x="11400" y="11331"/>
                    <a:pt x="11400" y="11331"/>
                  </a:cubicBezTo>
                  <a:cubicBezTo>
                    <a:pt x="11400" y="11331"/>
                    <a:pt x="11400" y="11331"/>
                    <a:pt x="11400" y="11331"/>
                  </a:cubicBezTo>
                  <a:cubicBezTo>
                    <a:pt x="11250" y="11331"/>
                    <a:pt x="11250" y="11331"/>
                    <a:pt x="11250" y="11331"/>
                  </a:cubicBezTo>
                  <a:cubicBezTo>
                    <a:pt x="11250" y="11331"/>
                    <a:pt x="11250" y="11331"/>
                    <a:pt x="11250" y="11331"/>
                  </a:cubicBezTo>
                  <a:cubicBezTo>
                    <a:pt x="11250" y="11213"/>
                    <a:pt x="11250" y="11213"/>
                    <a:pt x="11250" y="11213"/>
                  </a:cubicBezTo>
                  <a:cubicBezTo>
                    <a:pt x="11250" y="11213"/>
                    <a:pt x="11250" y="11213"/>
                    <a:pt x="11250" y="11213"/>
                  </a:cubicBezTo>
                  <a:cubicBezTo>
                    <a:pt x="11250" y="11213"/>
                    <a:pt x="11250" y="11095"/>
                    <a:pt x="11250" y="11095"/>
                  </a:cubicBezTo>
                  <a:cubicBezTo>
                    <a:pt x="11100" y="11095"/>
                    <a:pt x="11100" y="11095"/>
                    <a:pt x="11100" y="11095"/>
                  </a:cubicBezTo>
                  <a:cubicBezTo>
                    <a:pt x="11100" y="11095"/>
                    <a:pt x="11100" y="11095"/>
                    <a:pt x="11100" y="11095"/>
                  </a:cubicBezTo>
                  <a:cubicBezTo>
                    <a:pt x="11100" y="10977"/>
                    <a:pt x="11100" y="10977"/>
                    <a:pt x="11100" y="10977"/>
                  </a:cubicBezTo>
                  <a:cubicBezTo>
                    <a:pt x="11100" y="10977"/>
                    <a:pt x="11100" y="10977"/>
                    <a:pt x="11100" y="10977"/>
                  </a:cubicBezTo>
                  <a:cubicBezTo>
                    <a:pt x="11100" y="10977"/>
                    <a:pt x="11100" y="10977"/>
                    <a:pt x="11100" y="10977"/>
                  </a:cubicBezTo>
                  <a:cubicBezTo>
                    <a:pt x="11100" y="10977"/>
                    <a:pt x="11100" y="10977"/>
                    <a:pt x="11100" y="10977"/>
                  </a:cubicBezTo>
                  <a:cubicBezTo>
                    <a:pt x="11250" y="10859"/>
                    <a:pt x="11250" y="10859"/>
                    <a:pt x="11250" y="10859"/>
                  </a:cubicBezTo>
                  <a:cubicBezTo>
                    <a:pt x="11250" y="10859"/>
                    <a:pt x="11250" y="10859"/>
                    <a:pt x="11250" y="10741"/>
                  </a:cubicBezTo>
                  <a:cubicBezTo>
                    <a:pt x="11250" y="10741"/>
                    <a:pt x="11250" y="10741"/>
                    <a:pt x="11250" y="10741"/>
                  </a:cubicBezTo>
                  <a:cubicBezTo>
                    <a:pt x="11250" y="10741"/>
                    <a:pt x="11250" y="10741"/>
                    <a:pt x="11250" y="10741"/>
                  </a:cubicBezTo>
                  <a:cubicBezTo>
                    <a:pt x="11250" y="10623"/>
                    <a:pt x="11250" y="10623"/>
                    <a:pt x="11250" y="10623"/>
                  </a:cubicBezTo>
                  <a:cubicBezTo>
                    <a:pt x="11400" y="10623"/>
                    <a:pt x="11400" y="10623"/>
                    <a:pt x="11400" y="10623"/>
                  </a:cubicBezTo>
                  <a:cubicBezTo>
                    <a:pt x="11400" y="10623"/>
                    <a:pt x="11400" y="10623"/>
                    <a:pt x="11400" y="10623"/>
                  </a:cubicBezTo>
                  <a:cubicBezTo>
                    <a:pt x="11400" y="10623"/>
                    <a:pt x="11400" y="10623"/>
                    <a:pt x="11400" y="10623"/>
                  </a:cubicBezTo>
                  <a:cubicBezTo>
                    <a:pt x="11400" y="10623"/>
                    <a:pt x="11400" y="10623"/>
                    <a:pt x="11400" y="10623"/>
                  </a:cubicBezTo>
                  <a:cubicBezTo>
                    <a:pt x="11400" y="10623"/>
                    <a:pt x="11550" y="10623"/>
                    <a:pt x="11550" y="10505"/>
                  </a:cubicBezTo>
                  <a:cubicBezTo>
                    <a:pt x="11550" y="10505"/>
                    <a:pt x="11550" y="10505"/>
                    <a:pt x="11550" y="10505"/>
                  </a:cubicBezTo>
                  <a:cubicBezTo>
                    <a:pt x="11550" y="10505"/>
                    <a:pt x="11550" y="10505"/>
                    <a:pt x="11550" y="10505"/>
                  </a:cubicBezTo>
                  <a:cubicBezTo>
                    <a:pt x="13500" y="10033"/>
                    <a:pt x="15300" y="9207"/>
                    <a:pt x="16500" y="7436"/>
                  </a:cubicBezTo>
                  <a:cubicBezTo>
                    <a:pt x="16500" y="7436"/>
                    <a:pt x="16500" y="7436"/>
                    <a:pt x="16500" y="7436"/>
                  </a:cubicBezTo>
                  <a:cubicBezTo>
                    <a:pt x="17550" y="6020"/>
                    <a:pt x="18300" y="4131"/>
                    <a:pt x="18300" y="1652"/>
                  </a:cubicBezTo>
                  <a:cubicBezTo>
                    <a:pt x="3150" y="1652"/>
                    <a:pt x="3150" y="1652"/>
                    <a:pt x="3150" y="1652"/>
                  </a:cubicBezTo>
                  <a:cubicBezTo>
                    <a:pt x="3300" y="4131"/>
                    <a:pt x="3900" y="6020"/>
                    <a:pt x="4950" y="7436"/>
                  </a:cubicBezTo>
                  <a:cubicBezTo>
                    <a:pt x="4950" y="7436"/>
                    <a:pt x="4950" y="7436"/>
                    <a:pt x="4950" y="7436"/>
                  </a:cubicBezTo>
                  <a:cubicBezTo>
                    <a:pt x="6300" y="9207"/>
                    <a:pt x="8100" y="10033"/>
                    <a:pt x="9900" y="10505"/>
                  </a:cubicBezTo>
                  <a:cubicBezTo>
                    <a:pt x="10050" y="10505"/>
                    <a:pt x="10050" y="10505"/>
                    <a:pt x="10050" y="10505"/>
                  </a:cubicBezTo>
                  <a:cubicBezTo>
                    <a:pt x="10050" y="10505"/>
                    <a:pt x="10050" y="10505"/>
                    <a:pt x="10050" y="10505"/>
                  </a:cubicBezTo>
                  <a:cubicBezTo>
                    <a:pt x="10050" y="10623"/>
                    <a:pt x="10050" y="10623"/>
                    <a:pt x="10200" y="10623"/>
                  </a:cubicBezTo>
                  <a:cubicBezTo>
                    <a:pt x="10200" y="10623"/>
                    <a:pt x="10200" y="10623"/>
                    <a:pt x="10200" y="10623"/>
                  </a:cubicBezTo>
                  <a:cubicBezTo>
                    <a:pt x="10200" y="10623"/>
                    <a:pt x="10200" y="10623"/>
                    <a:pt x="10200" y="10623"/>
                  </a:cubicBezTo>
                  <a:cubicBezTo>
                    <a:pt x="10200" y="10623"/>
                    <a:pt x="10200" y="10623"/>
                    <a:pt x="10200" y="10623"/>
                  </a:cubicBezTo>
                  <a:cubicBezTo>
                    <a:pt x="10200" y="10623"/>
                    <a:pt x="10200" y="10623"/>
                    <a:pt x="10200" y="10623"/>
                  </a:cubicBezTo>
                  <a:cubicBezTo>
                    <a:pt x="10200" y="10741"/>
                    <a:pt x="10200" y="10741"/>
                    <a:pt x="10200" y="10741"/>
                  </a:cubicBezTo>
                  <a:cubicBezTo>
                    <a:pt x="10200" y="10741"/>
                    <a:pt x="10350" y="10741"/>
                    <a:pt x="10350" y="10741"/>
                  </a:cubicBezTo>
                  <a:cubicBezTo>
                    <a:pt x="10350" y="10741"/>
                    <a:pt x="10350" y="10741"/>
                    <a:pt x="10350" y="10741"/>
                  </a:cubicBezTo>
                  <a:cubicBezTo>
                    <a:pt x="10350" y="10859"/>
                    <a:pt x="10350" y="10859"/>
                    <a:pt x="10350" y="10859"/>
                  </a:cubicBezTo>
                  <a:cubicBezTo>
                    <a:pt x="10350" y="10977"/>
                    <a:pt x="10350" y="10977"/>
                    <a:pt x="10350" y="10977"/>
                  </a:cubicBezTo>
                  <a:cubicBezTo>
                    <a:pt x="10350" y="10977"/>
                    <a:pt x="10350" y="10977"/>
                    <a:pt x="10350" y="10977"/>
                  </a:cubicBezTo>
                  <a:cubicBezTo>
                    <a:pt x="10350" y="10977"/>
                    <a:pt x="10350" y="10977"/>
                    <a:pt x="10350" y="10977"/>
                  </a:cubicBezTo>
                  <a:cubicBezTo>
                    <a:pt x="10350" y="10977"/>
                    <a:pt x="10350" y="10977"/>
                    <a:pt x="10350" y="10977"/>
                  </a:cubicBezTo>
                  <a:cubicBezTo>
                    <a:pt x="10350" y="11095"/>
                    <a:pt x="10350" y="11095"/>
                    <a:pt x="10350" y="11095"/>
                  </a:cubicBezTo>
                  <a:cubicBezTo>
                    <a:pt x="10350" y="11095"/>
                    <a:pt x="10350" y="11095"/>
                    <a:pt x="10350" y="11095"/>
                  </a:cubicBezTo>
                  <a:cubicBezTo>
                    <a:pt x="10350" y="11095"/>
                    <a:pt x="10350" y="11095"/>
                    <a:pt x="10350" y="11095"/>
                  </a:cubicBezTo>
                  <a:cubicBezTo>
                    <a:pt x="10350" y="11095"/>
                    <a:pt x="10350" y="11213"/>
                    <a:pt x="10350" y="11213"/>
                  </a:cubicBezTo>
                  <a:cubicBezTo>
                    <a:pt x="10350" y="11213"/>
                    <a:pt x="10350" y="11213"/>
                    <a:pt x="10350" y="11213"/>
                  </a:cubicBezTo>
                  <a:cubicBezTo>
                    <a:pt x="10350" y="11213"/>
                    <a:pt x="10200" y="11331"/>
                    <a:pt x="10200" y="11331"/>
                  </a:cubicBezTo>
                  <a:cubicBezTo>
                    <a:pt x="10200" y="11331"/>
                    <a:pt x="10200" y="11331"/>
                    <a:pt x="10200" y="11331"/>
                  </a:cubicBezTo>
                  <a:cubicBezTo>
                    <a:pt x="10200" y="11331"/>
                    <a:pt x="10200" y="11331"/>
                    <a:pt x="10200" y="11331"/>
                  </a:cubicBezTo>
                  <a:cubicBezTo>
                    <a:pt x="10200" y="11331"/>
                    <a:pt x="10200" y="11331"/>
                    <a:pt x="10200" y="11331"/>
                  </a:cubicBezTo>
                  <a:cubicBezTo>
                    <a:pt x="10200" y="11331"/>
                    <a:pt x="10200" y="11331"/>
                    <a:pt x="10200" y="11331"/>
                  </a:cubicBezTo>
                  <a:cubicBezTo>
                    <a:pt x="10200" y="11331"/>
                    <a:pt x="10200" y="11331"/>
                    <a:pt x="10200" y="11331"/>
                  </a:cubicBezTo>
                  <a:cubicBezTo>
                    <a:pt x="10050" y="11449"/>
                    <a:pt x="10050" y="11449"/>
                    <a:pt x="10050" y="11449"/>
                  </a:cubicBezTo>
                  <a:cubicBezTo>
                    <a:pt x="10050" y="11449"/>
                    <a:pt x="10050" y="11449"/>
                    <a:pt x="10050" y="11449"/>
                  </a:cubicBezTo>
                  <a:cubicBezTo>
                    <a:pt x="9900" y="11449"/>
                    <a:pt x="9900" y="11449"/>
                    <a:pt x="9900" y="11449"/>
                  </a:cubicBezTo>
                  <a:cubicBezTo>
                    <a:pt x="8100" y="11921"/>
                    <a:pt x="6300" y="12866"/>
                    <a:pt x="4950" y="14636"/>
                  </a:cubicBezTo>
                  <a:cubicBezTo>
                    <a:pt x="4950" y="14636"/>
                    <a:pt x="4950" y="14636"/>
                    <a:pt x="4950" y="14636"/>
                  </a:cubicBezTo>
                  <a:cubicBezTo>
                    <a:pt x="4500" y="15344"/>
                    <a:pt x="4050" y="16170"/>
                    <a:pt x="3750" y="17233"/>
                  </a:cubicBezTo>
                  <a:close/>
                  <a:moveTo>
                    <a:pt x="5250" y="5902"/>
                  </a:moveTo>
                  <a:cubicBezTo>
                    <a:pt x="5250" y="5902"/>
                    <a:pt x="5250" y="5902"/>
                    <a:pt x="5250" y="5902"/>
                  </a:cubicBezTo>
                  <a:cubicBezTo>
                    <a:pt x="5700" y="6846"/>
                    <a:pt x="6300" y="7672"/>
                    <a:pt x="7200" y="8380"/>
                  </a:cubicBezTo>
                  <a:cubicBezTo>
                    <a:pt x="8100" y="8970"/>
                    <a:pt x="9000" y="9443"/>
                    <a:pt x="10200" y="9679"/>
                  </a:cubicBezTo>
                  <a:cubicBezTo>
                    <a:pt x="10200" y="9679"/>
                    <a:pt x="10200" y="9679"/>
                    <a:pt x="10200" y="9679"/>
                  </a:cubicBezTo>
                  <a:cubicBezTo>
                    <a:pt x="10200" y="9679"/>
                    <a:pt x="10200" y="9679"/>
                    <a:pt x="10200" y="9679"/>
                  </a:cubicBezTo>
                  <a:cubicBezTo>
                    <a:pt x="10500" y="9797"/>
                    <a:pt x="10500" y="9797"/>
                    <a:pt x="10500" y="9797"/>
                  </a:cubicBezTo>
                  <a:cubicBezTo>
                    <a:pt x="10500" y="9797"/>
                    <a:pt x="10500" y="9797"/>
                    <a:pt x="10500" y="9797"/>
                  </a:cubicBezTo>
                  <a:cubicBezTo>
                    <a:pt x="10500" y="9797"/>
                    <a:pt x="10500" y="9797"/>
                    <a:pt x="10650" y="9797"/>
                  </a:cubicBezTo>
                  <a:cubicBezTo>
                    <a:pt x="10650" y="9797"/>
                    <a:pt x="10650" y="9797"/>
                    <a:pt x="10650" y="9797"/>
                  </a:cubicBezTo>
                  <a:cubicBezTo>
                    <a:pt x="10800" y="9915"/>
                    <a:pt x="10950" y="9797"/>
                    <a:pt x="11100" y="9797"/>
                  </a:cubicBezTo>
                  <a:cubicBezTo>
                    <a:pt x="11100" y="9797"/>
                    <a:pt x="11100" y="9797"/>
                    <a:pt x="11100" y="9797"/>
                  </a:cubicBezTo>
                  <a:cubicBezTo>
                    <a:pt x="11250" y="9679"/>
                    <a:pt x="11250" y="9679"/>
                    <a:pt x="11250" y="9679"/>
                  </a:cubicBezTo>
                  <a:cubicBezTo>
                    <a:pt x="11250" y="9679"/>
                    <a:pt x="11250" y="9679"/>
                    <a:pt x="11250" y="9679"/>
                  </a:cubicBezTo>
                  <a:cubicBezTo>
                    <a:pt x="11250" y="9679"/>
                    <a:pt x="11250" y="9679"/>
                    <a:pt x="11250" y="9679"/>
                  </a:cubicBezTo>
                  <a:cubicBezTo>
                    <a:pt x="12450" y="9443"/>
                    <a:pt x="13500" y="8970"/>
                    <a:pt x="14250" y="8380"/>
                  </a:cubicBezTo>
                  <a:cubicBezTo>
                    <a:pt x="14250" y="8380"/>
                    <a:pt x="14250" y="8380"/>
                    <a:pt x="14250" y="8380"/>
                  </a:cubicBezTo>
                  <a:cubicBezTo>
                    <a:pt x="15150" y="7672"/>
                    <a:pt x="15900" y="6846"/>
                    <a:pt x="16350" y="5902"/>
                  </a:cubicBezTo>
                  <a:cubicBezTo>
                    <a:pt x="16500" y="5666"/>
                    <a:pt x="16200" y="5311"/>
                    <a:pt x="15900" y="5193"/>
                  </a:cubicBezTo>
                  <a:cubicBezTo>
                    <a:pt x="15600" y="5193"/>
                    <a:pt x="15300" y="5311"/>
                    <a:pt x="15150" y="5548"/>
                  </a:cubicBezTo>
                  <a:cubicBezTo>
                    <a:pt x="14700" y="6374"/>
                    <a:pt x="14250" y="7082"/>
                    <a:pt x="13500" y="7672"/>
                  </a:cubicBezTo>
                  <a:cubicBezTo>
                    <a:pt x="12750" y="8144"/>
                    <a:pt x="12000" y="8498"/>
                    <a:pt x="10950" y="8734"/>
                  </a:cubicBezTo>
                  <a:cubicBezTo>
                    <a:pt x="10950" y="8734"/>
                    <a:pt x="10950" y="8734"/>
                    <a:pt x="10950" y="8734"/>
                  </a:cubicBezTo>
                  <a:cubicBezTo>
                    <a:pt x="10950" y="8734"/>
                    <a:pt x="10950" y="8734"/>
                    <a:pt x="10950" y="8734"/>
                  </a:cubicBezTo>
                  <a:cubicBezTo>
                    <a:pt x="10800" y="8852"/>
                    <a:pt x="10800" y="8852"/>
                    <a:pt x="10800" y="8852"/>
                  </a:cubicBezTo>
                  <a:cubicBezTo>
                    <a:pt x="10800" y="8852"/>
                    <a:pt x="10800" y="8852"/>
                    <a:pt x="10800" y="8852"/>
                  </a:cubicBezTo>
                  <a:cubicBezTo>
                    <a:pt x="10650" y="8852"/>
                    <a:pt x="10650" y="8852"/>
                    <a:pt x="10650" y="8852"/>
                  </a:cubicBezTo>
                  <a:cubicBezTo>
                    <a:pt x="10650" y="8734"/>
                    <a:pt x="10650" y="8734"/>
                    <a:pt x="10650" y="8734"/>
                  </a:cubicBezTo>
                  <a:cubicBezTo>
                    <a:pt x="10650" y="8734"/>
                    <a:pt x="10650" y="8734"/>
                    <a:pt x="10650" y="8734"/>
                  </a:cubicBezTo>
                  <a:cubicBezTo>
                    <a:pt x="9600" y="8498"/>
                    <a:pt x="8700" y="8144"/>
                    <a:pt x="8100" y="7672"/>
                  </a:cubicBezTo>
                  <a:cubicBezTo>
                    <a:pt x="7350" y="7082"/>
                    <a:pt x="6750" y="6374"/>
                    <a:pt x="6450" y="5548"/>
                  </a:cubicBezTo>
                  <a:cubicBezTo>
                    <a:pt x="6300" y="5311"/>
                    <a:pt x="6000" y="5193"/>
                    <a:pt x="5550" y="5193"/>
                  </a:cubicBezTo>
                  <a:cubicBezTo>
                    <a:pt x="5250" y="5311"/>
                    <a:pt x="5100" y="5666"/>
                    <a:pt x="5250" y="5902"/>
                  </a:cubicBezTo>
                  <a:close/>
                  <a:moveTo>
                    <a:pt x="10950" y="8734"/>
                  </a:moveTo>
                  <a:cubicBezTo>
                    <a:pt x="10950" y="8734"/>
                    <a:pt x="10950" y="8734"/>
                    <a:pt x="10950" y="8734"/>
                  </a:cubicBezTo>
                  <a:cubicBezTo>
                    <a:pt x="10950" y="8734"/>
                    <a:pt x="10950" y="8734"/>
                    <a:pt x="10950" y="8734"/>
                  </a:cubicBezTo>
                  <a:cubicBezTo>
                    <a:pt x="10950" y="8734"/>
                    <a:pt x="10950" y="8734"/>
                    <a:pt x="10950" y="8734"/>
                  </a:cubicBezTo>
                  <a:close/>
                </a:path>
              </a:pathLst>
            </a:custGeom>
            <a:solidFill>
              <a:srgbClr val="97D1C5"/>
            </a:solidFill>
            <a:ln w="12700">
              <a:solidFill>
                <a:srgbClr val="97D1C5"/>
              </a:solidFill>
              <a:miter lim="400000"/>
            </a:ln>
          </p:spPr>
          <p:txBody>
            <a:bodyPr tIns="91439" bIns="91439"/>
            <a:p>
              <a:pPr>
                <a:defRPr>
                  <a:latin typeface="+mj-lt"/>
                  <a:ea typeface="+mj-ea"/>
                  <a:cs typeface="+mj-cs"/>
                  <a:sym typeface="Calibri" panose="020F0502020204030204"/>
                </a:defRPr>
              </a:pPr>
            </a:p>
          </p:txBody>
        </p:sp>
        <p:grpSp>
          <p:nvGrpSpPr>
            <p:cNvPr id="38" name="组合 37"/>
            <p:cNvGrpSpPr/>
            <p:nvPr/>
          </p:nvGrpSpPr>
          <p:grpSpPr>
            <a:xfrm>
              <a:off x="1297909" y="1889456"/>
              <a:ext cx="7091940" cy="3024664"/>
              <a:chOff x="5025820" y="2524482"/>
              <a:chExt cx="7091940" cy="3024664"/>
            </a:xfrm>
          </p:grpSpPr>
          <p:sp>
            <p:nvSpPr>
              <p:cNvPr id="39" name="矩形 38"/>
              <p:cNvSpPr/>
              <p:nvPr>
                <p:custDataLst>
                  <p:tags r:id="rId21"/>
                </p:custDataLst>
              </p:nvPr>
            </p:nvSpPr>
            <p:spPr>
              <a:xfrm>
                <a:off x="5107759" y="4350455"/>
                <a:ext cx="7010001" cy="1198691"/>
              </a:xfrm>
              <a:prstGeom prst="rect">
                <a:avLst/>
              </a:prstGeom>
              <a:noFill/>
            </p:spPr>
            <p:txBody>
              <a:bodyPr wrap="square" rtlCol="0">
                <a:spAutoFit/>
              </a:bodyPr>
              <a:p>
                <a:pPr>
                  <a:lnSpc>
                    <a:spcPct val="150000"/>
                  </a:lnSpc>
                </a:pPr>
                <a:r>
                  <a:rPr lang="en-US" altLang="zh-CN" sz="1600" dirty="0">
                    <a:solidFill>
                      <a:schemeClr val="tx1">
                        <a:lumMod val="95000"/>
                        <a:lumOff val="5000"/>
                      </a:schemeClr>
                    </a:solidFill>
                    <a:latin typeface="印品丫丫体-D版" panose="02010601030101010101" pitchFamily="2" charset="-122"/>
                    <a:ea typeface="印品丫丫体-D版" panose="02010601030101010101" pitchFamily="2" charset="-122"/>
                    <a:sym typeface="+mn-ea"/>
                  </a:rPr>
                  <a:t>    </a:t>
                </a:r>
                <a:r>
                  <a:rPr lang="zh-CN" sz="1600" dirty="0">
                    <a:solidFill>
                      <a:schemeClr val="tx1">
                        <a:lumMod val="95000"/>
                        <a:lumOff val="5000"/>
                      </a:schemeClr>
                    </a:solidFill>
                    <a:latin typeface="印品丫丫体-D版" panose="02010601030101010101" pitchFamily="2" charset="-122"/>
                    <a:ea typeface="印品丫丫体-D版" panose="02010601030101010101" pitchFamily="2" charset="-122"/>
                    <a:sym typeface="+mn-ea"/>
                  </a:rPr>
                  <a:t>采用</a:t>
                </a:r>
                <a:r>
                  <a:rPr sz="1600" b="1" dirty="0">
                    <a:solidFill>
                      <a:srgbClr val="FF0000"/>
                    </a:solidFill>
                    <a:latin typeface="印品丫丫体-D版" panose="02010601030101010101" pitchFamily="2" charset="-122"/>
                    <a:ea typeface="印品丫丫体-D版" panose="02010601030101010101" pitchFamily="2" charset="-122"/>
                    <a:sym typeface="+mn-ea"/>
                  </a:rPr>
                  <a:t>“眼在手外”</a:t>
                </a:r>
                <a:r>
                  <a:rPr sz="1600" dirty="0">
                    <a:solidFill>
                      <a:schemeClr val="tx1">
                        <a:lumMod val="95000"/>
                        <a:lumOff val="5000"/>
                      </a:schemeClr>
                    </a:solidFill>
                    <a:latin typeface="印品丫丫体-D版" panose="02010601030101010101" pitchFamily="2" charset="-122"/>
                    <a:ea typeface="印品丫丫体-D版" panose="02010601030101010101" pitchFamily="2" charset="-122"/>
                    <a:sym typeface="+mn-ea"/>
                  </a:rPr>
                  <a:t>模式，受益于更加稳定的视觉输入，</a:t>
                </a:r>
                <a:r>
                  <a:rPr lang="zh-CN" sz="1600" dirty="0">
                    <a:solidFill>
                      <a:schemeClr val="tx1">
                        <a:lumMod val="95000"/>
                        <a:lumOff val="5000"/>
                      </a:schemeClr>
                    </a:solidFill>
                    <a:latin typeface="印品丫丫体-D版" panose="02010601030101010101" pitchFamily="2" charset="-122"/>
                    <a:ea typeface="印品丫丫体-D版" panose="02010601030101010101" pitchFamily="2" charset="-122"/>
                    <a:sym typeface="+mn-ea"/>
                  </a:rPr>
                  <a:t>并</a:t>
                </a:r>
                <a:r>
                  <a:rPr sz="1600" dirty="0">
                    <a:solidFill>
                      <a:schemeClr val="tx1">
                        <a:lumMod val="95000"/>
                        <a:lumOff val="5000"/>
                      </a:schemeClr>
                    </a:solidFill>
                    <a:latin typeface="印品丫丫体-D版" panose="02010601030101010101" pitchFamily="2" charset="-122"/>
                    <a:ea typeface="印品丫丫体-D版" panose="02010601030101010101" pitchFamily="2" charset="-122"/>
                    <a:sym typeface="+mn-ea"/>
                  </a:rPr>
                  <a:t>通过</a:t>
                </a:r>
                <a:r>
                  <a:rPr sz="1600" b="1" dirty="0">
                    <a:solidFill>
                      <a:srgbClr val="FF0000"/>
                    </a:solidFill>
                    <a:latin typeface="印品丫丫体-D版" panose="02010601030101010101" pitchFamily="2" charset="-122"/>
                    <a:ea typeface="印品丫丫体-D版" panose="02010601030101010101" pitchFamily="2" charset="-122"/>
                    <a:sym typeface="+mn-ea"/>
                  </a:rPr>
                  <a:t>多坐标系间的精确坐标转换</a:t>
                </a:r>
                <a:r>
                  <a:rPr lang="zh-CN" sz="1600" b="1" dirty="0">
                    <a:solidFill>
                      <a:srgbClr val="FF0000"/>
                    </a:solidFill>
                    <a:latin typeface="印品丫丫体-D版" panose="02010601030101010101" pitchFamily="2" charset="-122"/>
                    <a:ea typeface="印品丫丫体-D版" panose="02010601030101010101" pitchFamily="2" charset="-122"/>
                    <a:sym typeface="+mn-ea"/>
                  </a:rPr>
                  <a:t>方法</a:t>
                </a:r>
                <a:r>
                  <a:rPr sz="1600" dirty="0">
                    <a:solidFill>
                      <a:schemeClr val="tx1">
                        <a:lumMod val="95000"/>
                        <a:lumOff val="5000"/>
                      </a:schemeClr>
                    </a:solidFill>
                    <a:latin typeface="印品丫丫体-D版" panose="02010601030101010101" pitchFamily="2" charset="-122"/>
                    <a:ea typeface="印品丫丫体-D版" panose="02010601030101010101" pitchFamily="2" charset="-122"/>
                    <a:sym typeface="+mn-ea"/>
                  </a:rPr>
                  <a:t>，在复杂多变的</a:t>
                </a:r>
                <a:r>
                  <a:rPr lang="zh-CN" sz="1600" dirty="0">
                    <a:solidFill>
                      <a:schemeClr val="tx1">
                        <a:lumMod val="95000"/>
                        <a:lumOff val="5000"/>
                      </a:schemeClr>
                    </a:solidFill>
                    <a:latin typeface="印品丫丫体-D版" panose="02010601030101010101" pitchFamily="2" charset="-122"/>
                    <a:ea typeface="印品丫丫体-D版" panose="02010601030101010101" pitchFamily="2" charset="-122"/>
                    <a:sym typeface="+mn-ea"/>
                  </a:rPr>
                  <a:t>工业</a:t>
                </a:r>
                <a:r>
                  <a:rPr sz="1600" dirty="0">
                    <a:solidFill>
                      <a:schemeClr val="tx1">
                        <a:lumMod val="95000"/>
                        <a:lumOff val="5000"/>
                      </a:schemeClr>
                    </a:solidFill>
                    <a:latin typeface="印品丫丫体-D版" panose="02010601030101010101" pitchFamily="2" charset="-122"/>
                    <a:ea typeface="印品丫丫体-D版" panose="02010601030101010101" pitchFamily="2" charset="-122"/>
                    <a:sym typeface="+mn-ea"/>
                  </a:rPr>
                  <a:t>环境中也能实现对目标物体的准确识别</a:t>
                </a:r>
                <a:r>
                  <a:rPr lang="zh-CN" sz="1600" dirty="0">
                    <a:solidFill>
                      <a:schemeClr val="tx1">
                        <a:lumMod val="95000"/>
                        <a:lumOff val="5000"/>
                      </a:schemeClr>
                    </a:solidFill>
                    <a:latin typeface="印品丫丫体-D版" panose="02010601030101010101" pitchFamily="2" charset="-122"/>
                    <a:ea typeface="印品丫丫体-D版" panose="02010601030101010101" pitchFamily="2" charset="-122"/>
                    <a:sym typeface="+mn-ea"/>
                  </a:rPr>
                  <a:t>。</a:t>
                </a:r>
                <a:endParaRPr lang="zh-CN" altLang="en-US" sz="1600" dirty="0">
                  <a:solidFill>
                    <a:schemeClr val="tx1">
                      <a:lumMod val="95000"/>
                      <a:lumOff val="5000"/>
                    </a:schemeClr>
                  </a:solidFill>
                  <a:latin typeface="印品丫丫体-D版" panose="02010601030101010101" pitchFamily="2" charset="-122"/>
                  <a:ea typeface="印品丫丫体-D版" panose="02010601030101010101" pitchFamily="2" charset="-122"/>
                </a:endParaRPr>
              </a:p>
            </p:txBody>
          </p:sp>
          <p:sp>
            <p:nvSpPr>
              <p:cNvPr id="40" name="文本框 39"/>
              <p:cNvSpPr txBox="1"/>
              <p:nvPr>
                <p:custDataLst>
                  <p:tags r:id="rId22"/>
                </p:custDataLst>
              </p:nvPr>
            </p:nvSpPr>
            <p:spPr>
              <a:xfrm flipH="1">
                <a:off x="5025820" y="2524482"/>
                <a:ext cx="6838616" cy="398717"/>
              </a:xfrm>
              <a:prstGeom prst="rect">
                <a:avLst/>
              </a:prstGeom>
              <a:noFill/>
            </p:spPr>
            <p:txBody>
              <a:bodyPr vert="horz" wrap="square" rtlCol="0">
                <a:spAutoFit/>
              </a:bodyPr>
              <a:p>
                <a:pPr algn="l"/>
                <a:r>
                  <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rPr>
                  <a:t>研究内容</a:t>
                </a:r>
                <a:r>
                  <a:rPr lang="en-US" altLang="zh-CN" sz="2000" b="1" dirty="0">
                    <a:solidFill>
                      <a:schemeClr val="tx1">
                        <a:lumMod val="95000"/>
                        <a:lumOff val="5000"/>
                      </a:schemeClr>
                    </a:solidFill>
                    <a:latin typeface="印品丫丫体-D版" panose="02010601030101010101" pitchFamily="2" charset="-122"/>
                    <a:ea typeface="印品丫丫体-D版" panose="02010601030101010101" pitchFamily="2" charset="-122"/>
                  </a:rPr>
                  <a:t>2</a:t>
                </a:r>
                <a:r>
                  <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rPr>
                  <a:t>：多障碍物下的运动路径规划问题</a:t>
                </a:r>
                <a:r>
                  <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rPr>
                  <a:t>研究</a:t>
                </a:r>
                <a:endParaRPr lang="zh-CN" altLang="en-US" sz="2000" b="1" dirty="0">
                  <a:solidFill>
                    <a:schemeClr val="tx1">
                      <a:lumMod val="95000"/>
                      <a:lumOff val="5000"/>
                    </a:schemeClr>
                  </a:solidFill>
                  <a:latin typeface="印品丫丫体-D版" panose="02010601030101010101" pitchFamily="2" charset="-122"/>
                  <a:ea typeface="印品丫丫体-D版" panose="02010601030101010101" pitchFamily="2" charset="-122"/>
                </a:endParaRPr>
              </a:p>
            </p:txBody>
          </p:sp>
        </p:grpSp>
      </p:grpSp>
      <p:sp>
        <p:nvSpPr>
          <p:cNvPr id="41" name="文本框 40"/>
          <p:cNvSpPr txBox="1"/>
          <p:nvPr>
            <p:custDataLst>
              <p:tags r:id="rId23"/>
            </p:custDataLst>
          </p:nvPr>
        </p:nvSpPr>
        <p:spPr>
          <a:xfrm>
            <a:off x="1703070" y="1546225"/>
            <a:ext cx="6866890" cy="1198880"/>
          </a:xfrm>
          <a:prstGeom prst="rect">
            <a:avLst/>
          </a:prstGeom>
          <a:noFill/>
        </p:spPr>
        <p:txBody>
          <a:bodyPr wrap="square" rtlCol="0">
            <a:spAutoFit/>
          </a:bodyPr>
          <a:p>
            <a:pPr indent="0" fontAlgn="auto">
              <a:lnSpc>
                <a:spcPct val="150000"/>
              </a:lnSpc>
            </a:pPr>
            <a:r>
              <a:rPr lang="en-US" sz="1600" dirty="0">
                <a:solidFill>
                  <a:schemeClr val="tx1">
                    <a:lumMod val="95000"/>
                    <a:lumOff val="5000"/>
                  </a:schemeClr>
                </a:solidFill>
                <a:ea typeface="印品丫丫体-D版" panose="02010601030101010101" pitchFamily="2" charset="-122"/>
              </a:rPr>
              <a:t>         </a:t>
            </a:r>
            <a:r>
              <a:rPr sz="1600" dirty="0">
                <a:solidFill>
                  <a:schemeClr val="tx1">
                    <a:lumMod val="95000"/>
                    <a:lumOff val="5000"/>
                  </a:schemeClr>
                </a:solidFill>
                <a:ea typeface="印品丫丫体-D版" panose="02010601030101010101" pitchFamily="2" charset="-122"/>
              </a:rPr>
              <a:t>YOLO 可以作为前端的目标检测模块，</a:t>
            </a:r>
            <a:r>
              <a:rPr lang="zh-CN" sz="1600" dirty="0">
                <a:solidFill>
                  <a:schemeClr val="tx1">
                    <a:lumMod val="95000"/>
                    <a:lumOff val="5000"/>
                  </a:schemeClr>
                </a:solidFill>
                <a:ea typeface="印品丫丫体-D版" panose="02010601030101010101" pitchFamily="2" charset="-122"/>
              </a:rPr>
              <a:t>研究如何最大程度上提高工业复杂环境下的目标识别精确度并降低误判率，</a:t>
            </a:r>
            <a:r>
              <a:rPr sz="1600" dirty="0">
                <a:solidFill>
                  <a:schemeClr val="tx1">
                    <a:lumMod val="95000"/>
                    <a:lumOff val="5000"/>
                  </a:schemeClr>
                </a:solidFill>
                <a:ea typeface="印品丫丫体-D版" panose="02010601030101010101" pitchFamily="2" charset="-122"/>
              </a:rPr>
              <a:t>快速识别出待抓取物体的</a:t>
            </a:r>
            <a:r>
              <a:rPr sz="1600" b="1" dirty="0">
                <a:solidFill>
                  <a:srgbClr val="FF0000"/>
                </a:solidFill>
                <a:ea typeface="印品丫丫体-D版" panose="02010601030101010101" pitchFamily="2" charset="-122"/>
              </a:rPr>
              <a:t>位置</a:t>
            </a:r>
            <a:r>
              <a:rPr lang="zh-CN" sz="1600" b="1" dirty="0">
                <a:solidFill>
                  <a:srgbClr val="FF0000"/>
                </a:solidFill>
                <a:ea typeface="印品丫丫体-D版" panose="02010601030101010101" pitchFamily="2" charset="-122"/>
              </a:rPr>
              <a:t>以及姿态</a:t>
            </a:r>
            <a:r>
              <a:rPr sz="1600" b="1" dirty="0">
                <a:solidFill>
                  <a:srgbClr val="FF0000"/>
                </a:solidFill>
                <a:ea typeface="印品丫丫体-D版" panose="02010601030101010101" pitchFamily="2" charset="-122"/>
              </a:rPr>
              <a:t>信息</a:t>
            </a:r>
            <a:r>
              <a:rPr sz="1600" dirty="0">
                <a:solidFill>
                  <a:schemeClr val="tx1">
                    <a:lumMod val="95000"/>
                    <a:lumOff val="5000"/>
                  </a:schemeClr>
                </a:solidFill>
                <a:ea typeface="印品丫丫体-D版" panose="02010601030101010101" pitchFamily="2" charset="-122"/>
              </a:rPr>
              <a:t>，进而为后续的机械臂路径规划提供必要的数据支持。</a:t>
            </a:r>
            <a:endParaRPr sz="1600" dirty="0">
              <a:solidFill>
                <a:schemeClr val="tx1">
                  <a:lumMod val="95000"/>
                  <a:lumOff val="5000"/>
                </a:schemeClr>
              </a:solidFill>
              <a:ea typeface="印品丫丫体-D版" panose="02010601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101.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102.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103.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104.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105.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106.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107.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UNIT_PLACING_PICTURE_USER_VIEWPORT" val="{&quot;height&quot;:4251.9683837890625,&quot;width&quot;:5669.2913818359375}"/>
  <p:tag name="KSO_WM_UNIT_PLACING_PICTURE_USER_RELATIVERECTANGLE" val="{&quot;bottom&quot;:0,&quot;left&quot;:0,&quot;right&quot;:0,&quot;top&quot;:0}"/>
  <p:tag name="KSO_WM_UNIT_PLACING_PICTURE_COLLAGE_RELATIVERECTANGLE" val="{&quot;bottom&quot;:0.0017827368586946016,&quot;left&quot;:0,&quot;right&quot;:0,&quot;top&quot;:0.0017827368586946016}"/>
  <p:tag name="KSO_WM_UNIT_PLACING_PICTURE_COLLAGE_VIEWPORT" val="{&quot;height&quot;:4191.972412107608,&quot;width&quot;:5609.296549476812}"/>
  <p:tag name="KSO_WM_UNIT_PLACING_PICTURE_INFO" val="{&quot;code&quot;:&quot;bAb[1]&quot;,&quot;full_picture&quot;:false,&quot;last_crop_picture&quot;:&quot;bAb[1]&quot;,&quot;scheme&quot;:&quot;4-1&quot;,&quot;spacing&quot;:5}"/>
  <p:tag name="KSO_WM_UNIT_PLACING_PICTURE" val="202753.931"/>
  <p:tag name="KSO_WM_BEAUTIFY_FLAG" val=""/>
  <p:tag name="KSO_WM_UNIT_INDEX" val=""/>
  <p:tag name="KSO_WM_UNIT_ID" val=""/>
</p:tagLst>
</file>

<file path=ppt/tags/tag110.xml><?xml version="1.0" encoding="utf-8"?>
<p:tagLst xmlns:p="http://schemas.openxmlformats.org/presentationml/2006/main">
  <p:tag name="ISPRING_PRESENTATION_TITLE" val="简洁2018运营总结报告ppt模板"/>
  <p:tag name="ISPRING_FIRST_PUBLISH" val="1"/>
  <p:tag name="KSO_WPP_MARK_KEY" val="ec578119-e255-44ed-a7ec-50043aa0f427"/>
  <p:tag name="COMMONDATA" val="eyJoZGlkIjoiMmVlOTg4ZmVhYmJlY2M4NTg3Y2Q1ODk5OTI5ODk2NzEifQ=="/>
  <p:tag name="commondata" val="eyJoZGlkIjoiMTM0YTllMDFmNmYzYjgzMDQ3NGVlNzJlZDgxMWI1NTYifQ=="/>
</p:tagLst>
</file>

<file path=ppt/tags/tag12.xml><?xml version="1.0" encoding="utf-8"?>
<p:tagLst xmlns:p="http://schemas.openxmlformats.org/presentationml/2006/main">
  <p:tag name="KSO_WM_UNIT_PLACING_PICTURE_USER_VIEWPORT" val="{&quot;height&quot;:4251.9683837890625,&quot;width&quot;:5669.2913818359375}"/>
  <p:tag name="KSO_WM_UNIT_PLACING_PICTURE_USER_RELATIVERECTANGLE" val="{&quot;bottom&quot;:0,&quot;left&quot;:0,&quot;right&quot;:0,&quot;top&quot;:0}"/>
  <p:tag name="KSO_WM_UNIT_PLACING_PICTURE_COLLAGE_RELATIVERECTANGLE" val="{&quot;bottom&quot;:0.0017827368586946016,&quot;left&quot;:0,&quot;right&quot;:0,&quot;top&quot;:0.0017827368586946016}"/>
  <p:tag name="KSO_WM_UNIT_PLACING_PICTURE_COLLAGE_VIEWPORT" val="{&quot;height&quot;:4191.972412107608,&quot;width&quot;:5609.296549476812}"/>
  <p:tag name="KSO_WM_UNIT_PLACING_PICTURE_INFO" val="{&quot;code&quot;:&quot;bAb[1]&quot;,&quot;full_picture&quot;:false,&quot;last_crop_picture&quot;:&quot;bAb[1]&quot;,&quot;scheme&quot;:&quot;4-1&quot;,&quot;spacing&quot;:5}"/>
  <p:tag name="KSO_WM_UNIT_PLACING_PICTURE" val="202753.931"/>
  <p:tag name="KSO_WM_BEAUTIFY_FLAG" val=""/>
  <p:tag name="KSO_WM_UNIT_INDEX" val=""/>
  <p:tag name="KSO_WM_UNIT_ID" val=""/>
</p:tagLst>
</file>

<file path=ppt/tags/tag13.xml><?xml version="1.0" encoding="utf-8"?>
<p:tagLst xmlns:p="http://schemas.openxmlformats.org/presentationml/2006/main">
  <p:tag name="KSO_WM_UNIT_PLACING_PICTURE_USER_VIEWPORT" val="{&quot;height&quot;:4252,&quot;width&quot;:5669.2913818359375}"/>
  <p:tag name="KSO_WM_UNIT_PLACING_PICTURE_USER_RELATIVERECTANGLE" val="{&quot;bottom&quot;:0,&quot;left&quot;:0,&quot;right&quot;:0,&quot;top&quot;:0}"/>
  <p:tag name="KSO_WM_UNIT_PLACING_PICTURE_COLLAGE_RELATIVERECTANGLE" val="{&quot;bottom&quot;:0.0017864414076325316,&quot;left&quot;:0,&quot;right&quot;:0,&quot;top&quot;:0.0017864414076325316}"/>
  <p:tag name="KSO_WM_UNIT_PLACING_PICTURE_COLLAGE_VIEWPORT" val="{&quot;height&quot;:4191.972412107608,&quot;width&quot;:5609.296549476812}"/>
  <p:tag name="KSO_WM_UNIT_PLACING_PICTURE_INFO" val="{&quot;code&quot;:&quot;bAb[1]&quot;,&quot;full_picture&quot;:false,&quot;last_crop_picture&quot;:&quot;bAb[1]&quot;,&quot;scheme&quot;:&quot;4-1&quot;,&quot;spacing&quot;:5}"/>
  <p:tag name="KSO_WM_UNIT_PLACING_PICTURE" val="202753.931"/>
  <p:tag name="KSO_WM_BEAUTIFY_FLAG" val=""/>
  <p:tag name="KSO_WM_UNIT_INDEX" val=""/>
  <p:tag name="KSO_WM_UNIT_ID" val=""/>
</p:tagLst>
</file>

<file path=ppt/tags/tag14.xml><?xml version="1.0" encoding="utf-8"?>
<p:tagLst xmlns:p="http://schemas.openxmlformats.org/presentationml/2006/main">
  <p:tag name="KSO_WM_UNIT_PLACING_PICTURE_USER_VIEWPORT" val="{&quot;height&quot;:4251.9683837890625,&quot;width&quot;:5669.2913818359375}"/>
  <p:tag name="KSO_WM_UNIT_PLACING_PICTURE_USER_RELATIVERECTANGLE" val="{&quot;bottom&quot;:0,&quot;left&quot;:0,&quot;right&quot;:0,&quot;top&quot;:0}"/>
  <p:tag name="KSO_WM_UNIT_PLACING_PICTURE_COLLAGE_RELATIVERECTANGLE" val="{&quot;bottom&quot;:0.0017827368586946016,&quot;left&quot;:0,&quot;right&quot;:0,&quot;top&quot;:0.0017827368586946016}"/>
  <p:tag name="KSO_WM_UNIT_PLACING_PICTURE_COLLAGE_VIEWPORT" val="{&quot;height&quot;:4191.972412107608,&quot;width&quot;:5609.296549476812}"/>
  <p:tag name="KSO_WM_UNIT_PLACING_PICTURE_INFO" val="{&quot;code&quot;:&quot;bAb[1]&quot;,&quot;full_picture&quot;:false,&quot;last_crop_picture&quot;:&quot;bAb[1]&quot;,&quot;scheme&quot;:&quot;4-1&quot;,&quot;spacing&quot;:5}"/>
  <p:tag name="KSO_WM_UNIT_PLACING_PICTURE" val="202753.931"/>
  <p:tag name="KSO_WM_BEAUTIFY_FLAG" val=""/>
  <p:tag name="KSO_WM_UNIT_INDEX" val=""/>
  <p:tag name="KSO_WM_UNIT_ID"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18.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19.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2.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20.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21.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22.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23.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24.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TABLE_ENDDRAG_ORIGIN_RECT" val="886*437"/>
  <p:tag name="TABLE_ENDDRAG_RECT" val="36*90*886*437"/>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DIAGRAM_VIRTUALLY_FRAME" val="{&quot;height&quot;:292.87496062992125,&quot;left&quot;:55.5,&quot;top&quot;:116.62503937007872,&quot;width&quot;:847.6250393700788}"/>
</p:tagLst>
</file>

<file path=ppt/tags/tag3.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30.xml><?xml version="1.0" encoding="utf-8"?>
<p:tagLst xmlns:p="http://schemas.openxmlformats.org/presentationml/2006/main">
  <p:tag name="KSO_WM_DIAGRAM_VIRTUALLY_FRAME" val="{&quot;height&quot;:292.87496062992125,&quot;left&quot;:55.5,&quot;top&quot;:116.62503937007872,&quot;width&quot;:847.6250393700788}"/>
</p:tagLst>
</file>

<file path=ppt/tags/tag31.xml><?xml version="1.0" encoding="utf-8"?>
<p:tagLst xmlns:p="http://schemas.openxmlformats.org/presentationml/2006/main">
  <p:tag name="KSO_WM_DIAGRAM_VIRTUALLY_FRAME" val="{&quot;height&quot;:292.87496062992125,&quot;left&quot;:55.5,&quot;top&quot;:116.62503937007872,&quot;width&quot;:847.6250393700788}"/>
</p:tagLst>
</file>

<file path=ppt/tags/tag32.xml><?xml version="1.0" encoding="utf-8"?>
<p:tagLst xmlns:p="http://schemas.openxmlformats.org/presentationml/2006/main">
  <p:tag name="KSO_WM_DIAGRAM_VIRTUALLY_FRAME" val="{&quot;height&quot;:292.87496062992125,&quot;left&quot;:55.5,&quot;top&quot;:116.62503937007872,&quot;width&quot;:847.6250393700788}"/>
</p:tagLst>
</file>

<file path=ppt/tags/tag33.xml><?xml version="1.0" encoding="utf-8"?>
<p:tagLst xmlns:p="http://schemas.openxmlformats.org/presentationml/2006/main">
  <p:tag name="KSO_WM_DIAGRAM_VIRTUALLY_FRAME" val="{&quot;height&quot;:292.87496062992125,&quot;left&quot;:55.5,&quot;top&quot;:116.62503937007872,&quot;width&quot;:847.6250393700788}"/>
</p:tagLst>
</file>

<file path=ppt/tags/tag34.xml><?xml version="1.0" encoding="utf-8"?>
<p:tagLst xmlns:p="http://schemas.openxmlformats.org/presentationml/2006/main">
  <p:tag name="KSO_WM_DIAGRAM_VIRTUALLY_FRAME" val="{&quot;height&quot;:292.87496062992125,&quot;left&quot;:55.5,&quot;top&quot;:116.62503937007872,&quot;width&quot;:847.6250393700788}"/>
</p:tagLst>
</file>

<file path=ppt/tags/tag35.xml><?xml version="1.0" encoding="utf-8"?>
<p:tagLst xmlns:p="http://schemas.openxmlformats.org/presentationml/2006/main">
  <p:tag name="KSO_WM_DIAGRAM_VIRTUALLY_FRAME" val="{&quot;height&quot;:292.87496062992125,&quot;left&quot;:55.5,&quot;top&quot;:116.62503937007872,&quot;width&quot;:847.6250393700788}"/>
</p:tagLst>
</file>

<file path=ppt/tags/tag36.xml><?xml version="1.0" encoding="utf-8"?>
<p:tagLst xmlns:p="http://schemas.openxmlformats.org/presentationml/2006/main">
  <p:tag name="KSO_WM_DIAGRAM_VIRTUALLY_FRAME" val="{&quot;height&quot;:292.87496062992125,&quot;left&quot;:55.5,&quot;top&quot;:116.62503937007872,&quot;width&quot;:847.6250393700788}"/>
</p:tagLst>
</file>

<file path=ppt/tags/tag37.xml><?xml version="1.0" encoding="utf-8"?>
<p:tagLst xmlns:p="http://schemas.openxmlformats.org/presentationml/2006/main">
  <p:tag name="KSO_WM_DIAGRAM_VIRTUALLY_FRAME" val="{&quot;height&quot;:292.87496062992125,&quot;left&quot;:55.5,&quot;top&quot;:116.62503937007872,&quot;width&quot;:847.6250393700788}"/>
</p:tagLst>
</file>

<file path=ppt/tags/tag38.xml><?xml version="1.0" encoding="utf-8"?>
<p:tagLst xmlns:p="http://schemas.openxmlformats.org/presentationml/2006/main">
  <p:tag name="KSO_WM_DIAGRAM_VIRTUALLY_FRAME" val="{&quot;height&quot;:292.87496062992125,&quot;left&quot;:55.5,&quot;top&quot;:116.62503937007872,&quot;width&quot;:847.6250393700788}"/>
</p:tagLst>
</file>

<file path=ppt/tags/tag39.xml><?xml version="1.0" encoding="utf-8"?>
<p:tagLst xmlns:p="http://schemas.openxmlformats.org/presentationml/2006/main">
  <p:tag name="KSO_WM_DIAGRAM_VIRTUALLY_FRAME" val="{&quot;height&quot;:292.87496062992125,&quot;left&quot;:55.5,&quot;top&quot;:116.62503937007872,&quot;width&quot;:847.6250393700788}"/>
</p:tagLst>
</file>

<file path=ppt/tags/tag4.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40.xml><?xml version="1.0" encoding="utf-8"?>
<p:tagLst xmlns:p="http://schemas.openxmlformats.org/presentationml/2006/main">
  <p:tag name="KSO_WM_DIAGRAM_VIRTUALLY_FRAME" val="{&quot;height&quot;:292.87496062992125,&quot;left&quot;:55.5,&quot;top&quot;:116.62503937007872,&quot;width&quot;:847.6250393700788}"/>
</p:tagLst>
</file>

<file path=ppt/tags/tag41.xml><?xml version="1.0" encoding="utf-8"?>
<p:tagLst xmlns:p="http://schemas.openxmlformats.org/presentationml/2006/main">
  <p:tag name="KSO_WM_DIAGRAM_VIRTUALLY_FRAME" val="{&quot;height&quot;:292.87496062992125,&quot;left&quot;:55.5,&quot;top&quot;:116.62503937007872,&quot;width&quot;:847.6250393700788}"/>
</p:tagLst>
</file>

<file path=ppt/tags/tag42.xml><?xml version="1.0" encoding="utf-8"?>
<p:tagLst xmlns:p="http://schemas.openxmlformats.org/presentationml/2006/main">
  <p:tag name="KSO_WM_DIAGRAM_VIRTUALLY_FRAME" val="{&quot;height&quot;:292.87496062992125,&quot;left&quot;:55.5,&quot;top&quot;:116.62503937007872,&quot;width&quot;:847.6250393700788}"/>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46.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47.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48.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49.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5.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50.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51.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52.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53.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54.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55.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56.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57.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58.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59.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6.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60.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61.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62.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63.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64.xml><?xml version="1.0" encoding="utf-8"?>
<p:tagLst xmlns:p="http://schemas.openxmlformats.org/presentationml/2006/main">
  <p:tag name="KSO_WM_DIAGRAM_VIRTUALLY_FRAME" val="{&quot;height&quot;:426.9173228346457,&quot;left&quot;:87.36803149606298,&quot;top&quot;:85.76275590551181,&quot;width&quot;:739.2867716535433}"/>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75.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76.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77.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78.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79.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8.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80.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81.xml><?xml version="1.0" encoding="utf-8"?>
<p:tagLst xmlns:p="http://schemas.openxmlformats.org/presentationml/2006/main">
  <p:tag name="KSO_WM_DIAGRAM_VIRTUALLY_FRAME" val="{&quot;height&quot;:354.6908661417323,&quot;left&quot;:382.4933070866142,&quot;top&quot;:99.90314960629921,&quot;width&quot;:355.95669291338584}"/>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DIAGRAM_VIRTUALLY_FRAME" val="{&quot;height&quot;:332.35,&quot;left&quot;:37.75,&quot;top&quot;:133.95,&quot;width&quot;:868.05}"/>
</p:tagLst>
</file>

<file path=ppt/tags/tag84.xml><?xml version="1.0" encoding="utf-8"?>
<p:tagLst xmlns:p="http://schemas.openxmlformats.org/presentationml/2006/main">
  <p:tag name="KSO_WM_DIAGRAM_VIRTUALLY_FRAME" val="{&quot;height&quot;:332.35,&quot;left&quot;:37.75,&quot;top&quot;:133.95,&quot;width&quot;:868.05}"/>
</p:tagLst>
</file>

<file path=ppt/tags/tag85.xml><?xml version="1.0" encoding="utf-8"?>
<p:tagLst xmlns:p="http://schemas.openxmlformats.org/presentationml/2006/main">
  <p:tag name="KSO_WM_DIAGRAM_VIRTUALLY_FRAME" val="{&quot;height&quot;:332.35,&quot;left&quot;:37.75,&quot;top&quot;:133.95,&quot;width&quot;:868.05}"/>
</p:tagLst>
</file>

<file path=ppt/tags/tag86.xml><?xml version="1.0" encoding="utf-8"?>
<p:tagLst xmlns:p="http://schemas.openxmlformats.org/presentationml/2006/main">
  <p:tag name="KSO_WM_DIAGRAM_VIRTUALLY_FRAME" val="{&quot;height&quot;:332.35,&quot;left&quot;:37.75,&quot;top&quot;:133.95,&quot;width&quot;:868.05}"/>
</p:tagLst>
</file>

<file path=ppt/tags/tag87.xml><?xml version="1.0" encoding="utf-8"?>
<p:tagLst xmlns:p="http://schemas.openxmlformats.org/presentationml/2006/main">
  <p:tag name="KSO_WM_DIAGRAM_VIRTUALLY_FRAME" val="{&quot;height&quot;:332.35,&quot;left&quot;:37.75,&quot;top&quot;:133.95,&quot;width&quot;:868.05}"/>
</p:tagLst>
</file>

<file path=ppt/tags/tag88.xml><?xml version="1.0" encoding="utf-8"?>
<p:tagLst xmlns:p="http://schemas.openxmlformats.org/presentationml/2006/main">
  <p:tag name="KSO_WM_DIAGRAM_VIRTUALLY_FRAME" val="{&quot;height&quot;:332.35,&quot;left&quot;:37.75,&quot;top&quot;:133.95,&quot;width&quot;:868.05}"/>
</p:tagLst>
</file>

<file path=ppt/tags/tag89.xml><?xml version="1.0" encoding="utf-8"?>
<p:tagLst xmlns:p="http://schemas.openxmlformats.org/presentationml/2006/main">
  <p:tag name="KSO_WM_DIAGRAM_VIRTUALLY_FRAME" val="{&quot;height&quot;:332.35,&quot;left&quot;:37.75,&quot;top&quot;:133.95,&quot;width&quot;:868.05}"/>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DIAGRAM_VIRTUALLY_FRAME" val="{&quot;height&quot;:332.35,&quot;left&quot;:37.75,&quot;top&quot;:133.95,&quot;width&quot;:868.05}"/>
</p:tagLst>
</file>

<file path=ppt/tags/tag91.xml><?xml version="1.0" encoding="utf-8"?>
<p:tagLst xmlns:p="http://schemas.openxmlformats.org/presentationml/2006/main">
  <p:tag name="KSO_WM_DIAGRAM_VIRTUALLY_FRAME" val="{&quot;height&quot;:332.35,&quot;left&quot;:37.75,&quot;top&quot;:133.95,&quot;width&quot;:868.05}"/>
</p:tagLst>
</file>

<file path=ppt/tags/tag92.xml><?xml version="1.0" encoding="utf-8"?>
<p:tagLst xmlns:p="http://schemas.openxmlformats.org/presentationml/2006/main">
  <p:tag name="KSO_WM_DIAGRAM_VIRTUALLY_FRAME" val="{&quot;height&quot;:332.35,&quot;left&quot;:37.75,&quot;top&quot;:133.95,&quot;width&quot;:868.05}"/>
</p:tagLst>
</file>

<file path=ppt/tags/tag93.xml><?xml version="1.0" encoding="utf-8"?>
<p:tagLst xmlns:p="http://schemas.openxmlformats.org/presentationml/2006/main">
  <p:tag name="KSO_WM_DIAGRAM_VIRTUALLY_FRAME" val="{&quot;height&quot;:332.35,&quot;left&quot;:37.75,&quot;top&quot;:133.95,&quot;width&quot;:868.05}"/>
</p:tagLst>
</file>

<file path=ppt/tags/tag94.xml><?xml version="1.0" encoding="utf-8"?>
<p:tagLst xmlns:p="http://schemas.openxmlformats.org/presentationml/2006/main">
  <p:tag name="KSO_WM_DIAGRAM_VIRTUALLY_FRAME" val="{&quot;height&quot;:332.35,&quot;left&quot;:37.75,&quot;top&quot;:133.95,&quot;width&quot;:868.05}"/>
</p:tagLst>
</file>

<file path=ppt/tags/tag95.xml><?xml version="1.0" encoding="utf-8"?>
<p:tagLst xmlns:p="http://schemas.openxmlformats.org/presentationml/2006/main">
  <p:tag name="KSO_WM_DIAGRAM_VIRTUALLY_FRAME" val="{&quot;height&quot;:332.35,&quot;left&quot;:37.75,&quot;top&quot;:133.95,&quot;width&quot;:868.05}"/>
</p:tagLst>
</file>

<file path=ppt/tags/tag96.xml><?xml version="1.0" encoding="utf-8"?>
<p:tagLst xmlns:p="http://schemas.openxmlformats.org/presentationml/2006/main">
  <p:tag name="KSO_WM_DIAGRAM_VIRTUALLY_FRAME" val="{&quot;height&quot;:332.35,&quot;left&quot;:37.75,&quot;top&quot;:133.95,&quot;width&quot;:868.05}"/>
</p:tagLst>
</file>

<file path=ppt/tags/tag97.xml><?xml version="1.0" encoding="utf-8"?>
<p:tagLst xmlns:p="http://schemas.openxmlformats.org/presentationml/2006/main">
  <p:tag name="KSO_WM_DIAGRAM_VIRTUALLY_FRAME" val="{&quot;height&quot;:332.35,&quot;left&quot;:37.75,&quot;top&quot;:133.95,&quot;width&quot;:868.05}"/>
</p:tagLst>
</file>

<file path=ppt/tags/tag98.xml><?xml version="1.0" encoding="utf-8"?>
<p:tagLst xmlns:p="http://schemas.openxmlformats.org/presentationml/2006/main">
  <p:tag name="KSO_WM_DIAGRAM_VIRTUALLY_FRAME" val="{&quot;height&quot;:332.35,&quot;left&quot;:37.75,&quot;top&quot;:133.95,&quot;width&quot;:868.05}"/>
</p:tagLst>
</file>

<file path=ppt/tags/tag99.xml><?xml version="1.0" encoding="utf-8"?>
<p:tagLst xmlns:p="http://schemas.openxmlformats.org/presentationml/2006/main">
  <p:tag name="KSO_WM_DIAGRAM_VIRTUALLY_FRAME" val="{&quot;height&quot;:332.35,&quot;left&quot;:37.75,&quot;top&quot;:133.95,&quot;width&quot;:868.0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2700</Words>
  <Application>WPS 演示</Application>
  <PresentationFormat>宽屏</PresentationFormat>
  <Paragraphs>207</Paragraphs>
  <Slides>18</Slides>
  <Notes>8</Notes>
  <HiddenSlides>0</HiddenSlides>
  <MMClips>0</MMClips>
  <ScaleCrop>false</ScaleCrop>
  <HeadingPairs>
    <vt:vector size="8" baseType="variant">
      <vt:variant>
        <vt:lpstr>已用的字体</vt:lpstr>
      </vt:variant>
      <vt:variant>
        <vt:i4>17</vt:i4>
      </vt:variant>
      <vt:variant>
        <vt:lpstr>主题</vt:lpstr>
      </vt:variant>
      <vt:variant>
        <vt:i4>2</vt:i4>
      </vt:variant>
      <vt:variant>
        <vt:lpstr>嵌入 OLE 服务器</vt:lpstr>
      </vt:variant>
      <vt:variant>
        <vt:i4>1</vt:i4>
      </vt:variant>
      <vt:variant>
        <vt:lpstr>幻灯片标题</vt:lpstr>
      </vt:variant>
      <vt:variant>
        <vt:i4>18</vt:i4>
      </vt:variant>
    </vt:vector>
  </HeadingPairs>
  <TitlesOfParts>
    <vt:vector size="38" baseType="lpstr">
      <vt:lpstr>Arial</vt:lpstr>
      <vt:lpstr>宋体</vt:lpstr>
      <vt:lpstr>Wingdings</vt:lpstr>
      <vt:lpstr>Times New Roman</vt:lpstr>
      <vt:lpstr>思源黑体 CN Light</vt:lpstr>
      <vt:lpstr>黑体</vt:lpstr>
      <vt:lpstr>思源黑体 CN Bold</vt:lpstr>
      <vt:lpstr>思源黑体 CN Medium</vt:lpstr>
      <vt:lpstr>微软雅黑</vt:lpstr>
      <vt:lpstr>Times New Roman</vt:lpstr>
      <vt:lpstr>Arial Black</vt:lpstr>
      <vt:lpstr>Calibri</vt:lpstr>
      <vt:lpstr>印品丫丫体-D版</vt:lpstr>
      <vt:lpstr>思源宋体 CN Light</vt:lpstr>
      <vt:lpstr>Arial Unicode MS</vt:lpstr>
      <vt:lpstr>等线 Light</vt:lpstr>
      <vt:lpstr>等线</vt:lpstr>
      <vt:lpstr>Office 主题</vt:lpstr>
      <vt:lpstr>Office 主题​​</vt:lpstr>
      <vt:lpstr>Visio.Drawing.15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蓝色商务工作总结PPT模板</dc:title>
  <dc:creator>gkl</dc:creator>
  <cp:lastModifiedBy>Basic</cp:lastModifiedBy>
  <cp:revision>273</cp:revision>
  <dcterms:created xsi:type="dcterms:W3CDTF">2018-11-28T05:41:00Z</dcterms:created>
  <dcterms:modified xsi:type="dcterms:W3CDTF">2024-10-29T03:07:51Z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29D00975E64B49A198E94AD64F03FB8F_13</vt:lpwstr>
  </property>
  <property fmtid="{D5CDD505-2E9C-101B-9397-08002B2CF9AE}" pid="3" name="KSOProductBuildVer">
    <vt:lpwstr>2052-12.1.0.18608</vt:lpwstr>
  </property>
</Properties>
</file>